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8" r:id="rId11"/>
    <p:sldId id="265" r:id="rId12"/>
    <p:sldId id="266" r:id="rId13"/>
    <p:sldId id="267" r:id="rId14"/>
    <p:sldId id="269" r:id="rId15"/>
    <p:sldId id="270" r:id="rId16"/>
    <p:sldId id="272" r:id="rId17"/>
    <p:sldId id="271"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093" autoAdjust="0"/>
    <p:restoredTop sz="94660"/>
  </p:normalViewPr>
  <p:slideViewPr>
    <p:cSldViewPr>
      <p:cViewPr varScale="1">
        <p:scale>
          <a:sx n="86" d="100"/>
          <a:sy n="86" d="100"/>
        </p:scale>
        <p:origin x="144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7599FE-8475-4EBA-B050-86CFC5012CAB}" type="datetimeFigureOut">
              <a:rPr lang="en-US" smtClean="0"/>
              <a:t>9/15/2020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DAD387-C1FC-4624-A794-6CE185CDEE10}" type="slidenum">
              <a:rPr lang="en-US" smtClean="0"/>
              <a:t>‹#›</a:t>
            </a:fld>
            <a:endParaRPr lang="en-US"/>
          </a:p>
        </p:txBody>
      </p:sp>
    </p:spTree>
    <p:extLst>
      <p:ext uri="{BB962C8B-B14F-4D97-AF65-F5344CB8AC3E}">
        <p14:creationId xmlns:p14="http://schemas.microsoft.com/office/powerpoint/2010/main" val="3937063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Computer</a:t>
            </a:r>
            <a:r>
              <a:rPr lang="en-US" baseline="0" dirty="0" smtClean="0"/>
              <a:t> History Museum</a:t>
            </a:r>
            <a:endParaRPr lang="en-US" dirty="0"/>
          </a:p>
        </p:txBody>
      </p:sp>
      <p:sp>
        <p:nvSpPr>
          <p:cNvPr id="4" name="Slide Number Placeholder 3"/>
          <p:cNvSpPr>
            <a:spLocks noGrp="1"/>
          </p:cNvSpPr>
          <p:nvPr>
            <p:ph type="sldNum" sz="quarter" idx="10"/>
          </p:nvPr>
        </p:nvSpPr>
        <p:spPr/>
        <p:txBody>
          <a:bodyPr/>
          <a:lstStyle/>
          <a:p>
            <a:fld id="{14DAD387-C1FC-4624-A794-6CE185CDEE10}" type="slidenum">
              <a:rPr lang="en-US" smtClean="0"/>
              <a:t>9</a:t>
            </a:fld>
            <a:endParaRPr lang="en-US"/>
          </a:p>
        </p:txBody>
      </p:sp>
    </p:spTree>
    <p:extLst>
      <p:ext uri="{BB962C8B-B14F-4D97-AF65-F5344CB8AC3E}">
        <p14:creationId xmlns:p14="http://schemas.microsoft.com/office/powerpoint/2010/main" val="4168729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r>
              <a:rPr lang="en-US" baseline="0" dirty="0" smtClean="0"/>
              <a:t> Little Dreamers: Visionary Women Around the World (2018; Harrison, Vashti; ISBN:9870316475174)</a:t>
            </a:r>
            <a:endParaRPr lang="en-US" dirty="0"/>
          </a:p>
        </p:txBody>
      </p:sp>
      <p:sp>
        <p:nvSpPr>
          <p:cNvPr id="4" name="Slide Number Placeholder 3"/>
          <p:cNvSpPr>
            <a:spLocks noGrp="1"/>
          </p:cNvSpPr>
          <p:nvPr>
            <p:ph type="sldNum" sz="quarter" idx="10"/>
          </p:nvPr>
        </p:nvSpPr>
        <p:spPr/>
        <p:txBody>
          <a:bodyPr/>
          <a:lstStyle/>
          <a:p>
            <a:fld id="{14DAD387-C1FC-4624-A794-6CE185CDEE10}" type="slidenum">
              <a:rPr lang="en-US" smtClean="0"/>
              <a:t>12</a:t>
            </a:fld>
            <a:endParaRPr lang="en-US"/>
          </a:p>
        </p:txBody>
      </p:sp>
    </p:spTree>
    <p:extLst>
      <p:ext uri="{BB962C8B-B14F-4D97-AF65-F5344CB8AC3E}">
        <p14:creationId xmlns:p14="http://schemas.microsoft.com/office/powerpoint/2010/main" val="2103644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Resource:</a:t>
            </a:r>
            <a:r>
              <a:rPr lang="en-US" baseline="0" dirty="0" smtClean="0"/>
              <a:t> Hidden Figures</a:t>
            </a:r>
            <a:endParaRPr lang="en-US" dirty="0"/>
          </a:p>
        </p:txBody>
      </p:sp>
      <p:sp>
        <p:nvSpPr>
          <p:cNvPr id="4" name="Slide Number Placeholder 3"/>
          <p:cNvSpPr>
            <a:spLocks noGrp="1"/>
          </p:cNvSpPr>
          <p:nvPr>
            <p:ph type="sldNum" sz="quarter" idx="10"/>
          </p:nvPr>
        </p:nvSpPr>
        <p:spPr/>
        <p:txBody>
          <a:bodyPr/>
          <a:lstStyle/>
          <a:p>
            <a:fld id="{14DAD387-C1FC-4624-A794-6CE185CDEE10}" type="slidenum">
              <a:rPr lang="en-US" smtClean="0"/>
              <a:t>13</a:t>
            </a:fld>
            <a:endParaRPr lang="en-US"/>
          </a:p>
        </p:txBody>
      </p:sp>
    </p:spTree>
    <p:extLst>
      <p:ext uri="{BB962C8B-B14F-4D97-AF65-F5344CB8AC3E}">
        <p14:creationId xmlns:p14="http://schemas.microsoft.com/office/powerpoint/2010/main" val="3185093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0C0113AB-8A0D-4D8C-9C3F-D5803EEE05D8}" type="datetimeFigureOut">
              <a:rPr lang="en-US" smtClean="0"/>
              <a:t>9/15/2020</a:t>
            </a:fld>
            <a:endParaRPr lang="en-US"/>
          </a:p>
        </p:txBody>
      </p:sp>
      <p:sp>
        <p:nvSpPr>
          <p:cNvPr id="16" name="Slide Number Placeholder 15"/>
          <p:cNvSpPr>
            <a:spLocks noGrp="1"/>
          </p:cNvSpPr>
          <p:nvPr>
            <p:ph type="sldNum" sz="quarter" idx="11"/>
          </p:nvPr>
        </p:nvSpPr>
        <p:spPr/>
        <p:txBody>
          <a:bodyPr/>
          <a:lstStyle/>
          <a:p>
            <a:fld id="{57280212-BBB2-4F43-9C4A-3168C1466D12}"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0113AB-8A0D-4D8C-9C3F-D5803EEE05D8}" type="datetimeFigureOut">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280212-BBB2-4F43-9C4A-3168C1466D1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0113AB-8A0D-4D8C-9C3F-D5803EEE05D8}" type="datetimeFigureOut">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280212-BBB2-4F43-9C4A-3168C1466D1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0C0113AB-8A0D-4D8C-9C3F-D5803EEE05D8}" type="datetimeFigureOut">
              <a:rPr lang="en-US" smtClean="0"/>
              <a:t>9/15/2020</a:t>
            </a:fld>
            <a:endParaRPr lang="en-US"/>
          </a:p>
        </p:txBody>
      </p:sp>
      <p:sp>
        <p:nvSpPr>
          <p:cNvPr id="15" name="Slide Number Placeholder 14"/>
          <p:cNvSpPr>
            <a:spLocks noGrp="1"/>
          </p:cNvSpPr>
          <p:nvPr>
            <p:ph type="sldNum" sz="quarter" idx="15"/>
          </p:nvPr>
        </p:nvSpPr>
        <p:spPr/>
        <p:txBody>
          <a:bodyPr/>
          <a:lstStyle>
            <a:lvl1pPr algn="ctr">
              <a:defRPr/>
            </a:lvl1pPr>
          </a:lstStyle>
          <a:p>
            <a:fld id="{57280212-BBB2-4F43-9C4A-3168C1466D12}"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C0113AB-8A0D-4D8C-9C3F-D5803EEE05D8}" type="datetimeFigureOut">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280212-BBB2-4F43-9C4A-3168C1466D12}"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C0113AB-8A0D-4D8C-9C3F-D5803EEE05D8}" type="datetimeFigureOut">
              <a:rPr lang="en-US" smtClean="0"/>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280212-BBB2-4F43-9C4A-3168C1466D12}"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57280212-BBB2-4F43-9C4A-3168C1466D12}"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0C0113AB-8A0D-4D8C-9C3F-D5803EEE05D8}" type="datetimeFigureOut">
              <a:rPr lang="en-US" smtClean="0"/>
              <a:t>9/15/2020</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C0113AB-8A0D-4D8C-9C3F-D5803EEE05D8}" type="datetimeFigureOut">
              <a:rPr lang="en-US" smtClean="0"/>
              <a:t>9/15/2020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280212-BBB2-4F43-9C4A-3168C1466D12}"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0113AB-8A0D-4D8C-9C3F-D5803EEE05D8}" type="datetimeFigureOut">
              <a:rPr lang="en-US" smtClean="0"/>
              <a:t>9/15/2020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280212-BBB2-4F43-9C4A-3168C1466D1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0C0113AB-8A0D-4D8C-9C3F-D5803EEE05D8}" type="datetimeFigureOut">
              <a:rPr lang="en-US" smtClean="0"/>
              <a:t>9/15/2020</a:t>
            </a:fld>
            <a:endParaRPr lang="en-US"/>
          </a:p>
        </p:txBody>
      </p:sp>
      <p:sp>
        <p:nvSpPr>
          <p:cNvPr id="9" name="Slide Number Placeholder 8"/>
          <p:cNvSpPr>
            <a:spLocks noGrp="1"/>
          </p:cNvSpPr>
          <p:nvPr>
            <p:ph type="sldNum" sz="quarter" idx="15"/>
          </p:nvPr>
        </p:nvSpPr>
        <p:spPr/>
        <p:txBody>
          <a:bodyPr/>
          <a:lstStyle/>
          <a:p>
            <a:fld id="{57280212-BBB2-4F43-9C4A-3168C1466D12}"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0C0113AB-8A0D-4D8C-9C3F-D5803EEE05D8}" type="datetimeFigureOut">
              <a:rPr lang="en-US" smtClean="0"/>
              <a:t>9/15/2020</a:t>
            </a:fld>
            <a:endParaRPr lang="en-US"/>
          </a:p>
        </p:txBody>
      </p:sp>
      <p:sp>
        <p:nvSpPr>
          <p:cNvPr id="9" name="Slide Number Placeholder 8"/>
          <p:cNvSpPr>
            <a:spLocks noGrp="1"/>
          </p:cNvSpPr>
          <p:nvPr>
            <p:ph type="sldNum" sz="quarter" idx="11"/>
          </p:nvPr>
        </p:nvSpPr>
        <p:spPr/>
        <p:txBody>
          <a:bodyPr/>
          <a:lstStyle/>
          <a:p>
            <a:fld id="{57280212-BBB2-4F43-9C4A-3168C1466D12}"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0C0113AB-8A0D-4D8C-9C3F-D5803EEE05D8}" type="datetimeFigureOut">
              <a:rPr lang="en-US" smtClean="0"/>
              <a:t>9/15/2020</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57280212-BBB2-4F43-9C4A-3168C1466D12}"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youtube.com/watch?v=IKXvSKaI2Ko"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Human Computers</a:t>
            </a:r>
            <a:endParaRPr lang="en-US" dirty="0"/>
          </a:p>
        </p:txBody>
      </p:sp>
      <p:sp>
        <p:nvSpPr>
          <p:cNvPr id="2" name="Title 1"/>
          <p:cNvSpPr>
            <a:spLocks noGrp="1"/>
          </p:cNvSpPr>
          <p:nvPr>
            <p:ph type="ctrTitle"/>
          </p:nvPr>
        </p:nvSpPr>
        <p:spPr/>
        <p:txBody>
          <a:bodyPr/>
          <a:lstStyle/>
          <a:p>
            <a:r>
              <a:rPr lang="en-US" dirty="0" smtClean="0"/>
              <a:t>History of Computer Science</a:t>
            </a:r>
            <a:endParaRPr lang="en-US" dirty="0"/>
          </a:p>
        </p:txBody>
      </p:sp>
    </p:spTree>
    <p:extLst>
      <p:ext uri="{BB962C8B-B14F-4D97-AF65-F5344CB8AC3E}">
        <p14:creationId xmlns:p14="http://schemas.microsoft.com/office/powerpoint/2010/main" val="2240041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Douglas </a:t>
            </a:r>
            <a:r>
              <a:rPr lang="en-US" dirty="0" err="1" smtClean="0"/>
              <a:t>Engelbart</a:t>
            </a:r>
            <a:endParaRPr lang="en-US" dirty="0"/>
          </a:p>
        </p:txBody>
      </p:sp>
      <p:sp>
        <p:nvSpPr>
          <p:cNvPr id="3" name="Content Placeholder 2"/>
          <p:cNvSpPr>
            <a:spLocks noGrp="1"/>
          </p:cNvSpPr>
          <p:nvPr>
            <p:ph sz="half" idx="1"/>
          </p:nvPr>
        </p:nvSpPr>
        <p:spPr/>
        <p:txBody>
          <a:bodyPr>
            <a:normAutofit fontScale="92500" lnSpcReduction="10000"/>
          </a:bodyPr>
          <a:lstStyle/>
          <a:p>
            <a:r>
              <a:rPr lang="en-CA" b="1" dirty="0"/>
              <a:t>1964</a:t>
            </a:r>
            <a:r>
              <a:rPr lang="en-CA" dirty="0"/>
              <a:t>: Douglas </a:t>
            </a:r>
            <a:r>
              <a:rPr lang="en-CA" dirty="0" err="1"/>
              <a:t>Engelbart</a:t>
            </a:r>
            <a:r>
              <a:rPr lang="en-CA" dirty="0"/>
              <a:t> shows a prototype of the modern computer, with a mouse and a graphical user interface (GUI</a:t>
            </a:r>
            <a:r>
              <a:rPr lang="en-CA" b="1" dirty="0"/>
              <a:t>)</a:t>
            </a:r>
            <a:r>
              <a:rPr lang="en-CA" dirty="0"/>
              <a:t>. </a:t>
            </a:r>
            <a:endParaRPr lang="en-CA" dirty="0" smtClean="0"/>
          </a:p>
          <a:p>
            <a:r>
              <a:rPr lang="en-CA" dirty="0" smtClean="0"/>
              <a:t>This </a:t>
            </a:r>
            <a:r>
              <a:rPr lang="en-CA" dirty="0"/>
              <a:t>marks the evolution of the computer from a specialized machine for scientists and mathematicians to technology that is more accessible to the general public. </a:t>
            </a:r>
            <a:endParaRPr lang="en-US" dirty="0"/>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371600"/>
            <a:ext cx="3958015" cy="2652712"/>
          </a:xfrm>
        </p:spPr>
      </p:pic>
    </p:spTree>
    <p:extLst>
      <p:ext uri="{BB962C8B-B14F-4D97-AF65-F5344CB8AC3E}">
        <p14:creationId xmlns:p14="http://schemas.microsoft.com/office/powerpoint/2010/main" val="3039715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ENIAC</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This ran at electronic speed without slowing down due to mechanical parts.</a:t>
            </a:r>
          </a:p>
          <a:p>
            <a:r>
              <a:rPr lang="en-US" dirty="0" smtClean="0"/>
              <a:t>Until it was struck by lightening in 1955 it ran more calculations than all of humankind to that point</a:t>
            </a:r>
          </a:p>
          <a:p>
            <a:r>
              <a:rPr lang="en-US" dirty="0" smtClean="0"/>
              <a:t>All of ENIAC can now fit on a single chip</a:t>
            </a:r>
          </a:p>
          <a:p>
            <a:endParaRPr lang="en-US" dirty="0"/>
          </a:p>
        </p:txBody>
      </p:sp>
      <p:pic>
        <p:nvPicPr>
          <p:cNvPr id="4098"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963319" y="1524000"/>
            <a:ext cx="34290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2360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Grace Hopper (1906-1992)</a:t>
            </a:r>
            <a:endParaRPr lang="en-US" dirty="0"/>
          </a:p>
        </p:txBody>
      </p:sp>
      <p:sp>
        <p:nvSpPr>
          <p:cNvPr id="3" name="Content Placeholder 2"/>
          <p:cNvSpPr>
            <a:spLocks noGrp="1"/>
          </p:cNvSpPr>
          <p:nvPr>
            <p:ph sz="half" idx="1"/>
          </p:nvPr>
        </p:nvSpPr>
        <p:spPr>
          <a:xfrm>
            <a:off x="228600" y="1371600"/>
            <a:ext cx="4059936" cy="4572000"/>
          </a:xfrm>
        </p:spPr>
        <p:txBody>
          <a:bodyPr>
            <a:normAutofit lnSpcReduction="10000"/>
          </a:bodyPr>
          <a:lstStyle/>
          <a:p>
            <a:r>
              <a:rPr lang="en-CA" dirty="0" smtClean="0"/>
              <a:t>Grace </a:t>
            </a:r>
            <a:r>
              <a:rPr lang="en-CA" dirty="0"/>
              <a:t>Hopper develops the first computer language, which eventually becomes known as COBOL</a:t>
            </a:r>
            <a:r>
              <a:rPr lang="en-CA" dirty="0" smtClean="0"/>
              <a:t>.</a:t>
            </a:r>
          </a:p>
          <a:p>
            <a:r>
              <a:rPr lang="en-CA" dirty="0" smtClean="0"/>
              <a:t>Admiral in the US Navy</a:t>
            </a:r>
          </a:p>
          <a:p>
            <a:r>
              <a:rPr lang="en-CA" dirty="0" smtClean="0"/>
              <a:t>Discovered the first and coined the phrase “computer bug” when a moth was found in the computer.</a:t>
            </a:r>
          </a:p>
          <a:p>
            <a:endParaRPr lang="en-CA" dirty="0" smtClean="0"/>
          </a:p>
          <a:p>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24400" y="1600199"/>
            <a:ext cx="3352800" cy="4379167"/>
          </a:xfrm>
        </p:spPr>
      </p:pic>
    </p:spTree>
    <p:extLst>
      <p:ext uri="{BB962C8B-B14F-4D97-AF65-F5344CB8AC3E}">
        <p14:creationId xmlns:p14="http://schemas.microsoft.com/office/powerpoint/2010/main" val="1757762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Dorothy Vaughn</a:t>
            </a:r>
            <a:endParaRPr lang="en-US" dirty="0"/>
          </a:p>
        </p:txBody>
      </p:sp>
      <p:sp>
        <p:nvSpPr>
          <p:cNvPr id="3" name="Content Placeholder 2"/>
          <p:cNvSpPr>
            <a:spLocks noGrp="1"/>
          </p:cNvSpPr>
          <p:nvPr>
            <p:ph sz="half" idx="1"/>
          </p:nvPr>
        </p:nvSpPr>
        <p:spPr/>
        <p:txBody>
          <a:bodyPr/>
          <a:lstStyle/>
          <a:p>
            <a:r>
              <a:rPr lang="en-CA" b="1" dirty="0"/>
              <a:t>1960s: </a:t>
            </a:r>
            <a:r>
              <a:rPr lang="en-CA" dirty="0"/>
              <a:t>Dorothy Vaughn prepared for the introduction to machine computers to NASA by learning and teaching her staff the machine language “</a:t>
            </a:r>
            <a:r>
              <a:rPr lang="en-CA" dirty="0" smtClean="0"/>
              <a:t>FORTRAN” (Formula Translation)</a:t>
            </a:r>
            <a:endParaRPr lang="en-US" dirty="0"/>
          </a:p>
          <a:p>
            <a:endParaRPr lang="en-US"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043503" y="1524000"/>
            <a:ext cx="3268632" cy="4572000"/>
          </a:xfrm>
        </p:spPr>
      </p:pic>
    </p:spTree>
    <p:extLst>
      <p:ext uri="{BB962C8B-B14F-4D97-AF65-F5344CB8AC3E}">
        <p14:creationId xmlns:p14="http://schemas.microsoft.com/office/powerpoint/2010/main" val="3683908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Steve Jobs &amp; Steve Wozniak</a:t>
            </a:r>
            <a:endParaRPr lang="en-US" dirty="0"/>
          </a:p>
        </p:txBody>
      </p:sp>
      <p:sp>
        <p:nvSpPr>
          <p:cNvPr id="3" name="Content Placeholder 2"/>
          <p:cNvSpPr>
            <a:spLocks noGrp="1"/>
          </p:cNvSpPr>
          <p:nvPr>
            <p:ph sz="half" idx="1"/>
          </p:nvPr>
        </p:nvSpPr>
        <p:spPr/>
        <p:txBody>
          <a:bodyPr/>
          <a:lstStyle/>
          <a:p>
            <a:r>
              <a:rPr lang="en-CA" b="1" dirty="0"/>
              <a:t>1976</a:t>
            </a:r>
            <a:r>
              <a:rPr lang="en-CA" dirty="0"/>
              <a:t>: Steve Jobs and Steve Wozniak start Apple Computers on April Fool's Day and roll out the Apple I, the first computer with a single-circuit board, according to Stanford University.  </a:t>
            </a:r>
            <a:endParaRPr lang="en-US" dirty="0"/>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600200"/>
            <a:ext cx="3864097" cy="3692782"/>
          </a:xfrm>
        </p:spPr>
      </p:pic>
    </p:spTree>
    <p:extLst>
      <p:ext uri="{BB962C8B-B14F-4D97-AF65-F5344CB8AC3E}">
        <p14:creationId xmlns:p14="http://schemas.microsoft.com/office/powerpoint/2010/main" val="4116739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Bill Gates &amp; Paul Allen</a:t>
            </a:r>
            <a:endParaRPr lang="en-US" dirty="0"/>
          </a:p>
        </p:txBody>
      </p:sp>
      <p:sp>
        <p:nvSpPr>
          <p:cNvPr id="3" name="Content Placeholder 2"/>
          <p:cNvSpPr>
            <a:spLocks noGrp="1"/>
          </p:cNvSpPr>
          <p:nvPr>
            <p:ph sz="half" idx="1"/>
          </p:nvPr>
        </p:nvSpPr>
        <p:spPr/>
        <p:txBody>
          <a:bodyPr>
            <a:normAutofit fontScale="85000" lnSpcReduction="10000"/>
          </a:bodyPr>
          <a:lstStyle/>
          <a:p>
            <a:r>
              <a:rPr lang="en-CA" b="1" dirty="0"/>
              <a:t>1975</a:t>
            </a:r>
            <a:r>
              <a:rPr lang="en-CA" dirty="0"/>
              <a:t>: The January issue of Popular Electronics magazine features the Altair 8080, described as the "world's first minicomputer kit to rival commercial models</a:t>
            </a:r>
            <a:r>
              <a:rPr lang="en-CA" dirty="0" smtClean="0"/>
              <a:t>.</a:t>
            </a:r>
          </a:p>
          <a:p>
            <a:r>
              <a:rPr lang="en-CA" dirty="0" smtClean="0"/>
              <a:t>Paul </a:t>
            </a:r>
            <a:r>
              <a:rPr lang="en-CA" dirty="0"/>
              <a:t>Allen and Bill Gates, offer to write software for the Altair, using the new BASIC language. On April 4, after the success of this first endeavor, the two childhood friends form their own software company, Microsoft</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00600" y="1752600"/>
            <a:ext cx="3926882" cy="3066862"/>
          </a:xfrm>
        </p:spPr>
      </p:pic>
    </p:spTree>
    <p:extLst>
      <p:ext uri="{BB962C8B-B14F-4D97-AF65-F5344CB8AC3E}">
        <p14:creationId xmlns:p14="http://schemas.microsoft.com/office/powerpoint/2010/main" val="269662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 Berners-Lee</a:t>
            </a:r>
            <a:endParaRPr lang="en-US" dirty="0"/>
          </a:p>
        </p:txBody>
      </p:sp>
      <p:sp>
        <p:nvSpPr>
          <p:cNvPr id="3" name="Content Placeholder 2"/>
          <p:cNvSpPr>
            <a:spLocks noGrp="1"/>
          </p:cNvSpPr>
          <p:nvPr>
            <p:ph sz="half" idx="1"/>
          </p:nvPr>
        </p:nvSpPr>
        <p:spPr/>
        <p:txBody>
          <a:bodyPr/>
          <a:lstStyle/>
          <a:p>
            <a:r>
              <a:rPr lang="en-CA" b="1" dirty="0"/>
              <a:t>1990</a:t>
            </a:r>
            <a:r>
              <a:rPr lang="en-CA" dirty="0"/>
              <a:t>: Tim Berners-Lee, a researcher at CERN, the high-energy physics laboratory in Geneva, develops </a:t>
            </a:r>
            <a:r>
              <a:rPr lang="en-CA" dirty="0" err="1"/>
              <a:t>HyperText</a:t>
            </a:r>
            <a:r>
              <a:rPr lang="en-CA" dirty="0"/>
              <a:t> Markup Language (HTML), giving rise to the World Wide Web</a:t>
            </a:r>
            <a:r>
              <a:rPr lang="en-CA" dirty="0" smtClean="0"/>
              <a:t>.</a:t>
            </a:r>
          </a:p>
          <a:p>
            <a:r>
              <a:rPr lang="en-CA" dirty="0" smtClean="0"/>
              <a:t>Originally developed as a way for academics to share research</a:t>
            </a:r>
            <a:r>
              <a:rPr lang="en-CA" dirty="0"/>
              <a:t> </a:t>
            </a:r>
            <a:endParaRPr lang="en-US" dirty="0"/>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50301" y="1524000"/>
            <a:ext cx="3655035" cy="4572000"/>
          </a:xfrm>
        </p:spPr>
      </p:pic>
    </p:spTree>
    <p:extLst>
      <p:ext uri="{BB962C8B-B14F-4D97-AF65-F5344CB8AC3E}">
        <p14:creationId xmlns:p14="http://schemas.microsoft.com/office/powerpoint/2010/main" val="252615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Sergey </a:t>
            </a:r>
            <a:r>
              <a:rPr lang="en-US" dirty="0" err="1" smtClean="0"/>
              <a:t>Brin</a:t>
            </a:r>
            <a:r>
              <a:rPr lang="en-US" dirty="0" smtClean="0"/>
              <a:t> &amp; Larry Page</a:t>
            </a:r>
            <a:endParaRPr lang="en-US" dirty="0"/>
          </a:p>
        </p:txBody>
      </p:sp>
      <p:sp>
        <p:nvSpPr>
          <p:cNvPr id="3" name="Content Placeholder 2"/>
          <p:cNvSpPr>
            <a:spLocks noGrp="1"/>
          </p:cNvSpPr>
          <p:nvPr>
            <p:ph sz="half" idx="1"/>
          </p:nvPr>
        </p:nvSpPr>
        <p:spPr/>
        <p:txBody>
          <a:bodyPr/>
          <a:lstStyle/>
          <a:p>
            <a:r>
              <a:rPr lang="en-CA" b="1" dirty="0"/>
              <a:t>1996</a:t>
            </a:r>
            <a:r>
              <a:rPr lang="en-CA" dirty="0"/>
              <a:t>: Sergey </a:t>
            </a:r>
            <a:r>
              <a:rPr lang="en-CA" dirty="0" err="1"/>
              <a:t>Brin</a:t>
            </a:r>
            <a:r>
              <a:rPr lang="en-CA" dirty="0"/>
              <a:t> and Larry Page develop the Google search engine at Stanford </a:t>
            </a:r>
            <a:r>
              <a:rPr lang="en-CA" dirty="0" smtClean="0"/>
              <a:t>University</a:t>
            </a:r>
          </a:p>
          <a:p>
            <a:endParaRPr lang="en-CA" dirty="0"/>
          </a:p>
          <a:p>
            <a:endParaRPr lang="en-CA" dirty="0" smtClean="0"/>
          </a:p>
          <a:p>
            <a:endParaRPr lang="en-CA" dirty="0"/>
          </a:p>
          <a:p>
            <a:endParaRPr lang="en-CA" dirty="0" smtClean="0"/>
          </a:p>
          <a:p>
            <a:r>
              <a:rPr lang="en-CA" dirty="0" smtClean="0">
                <a:hlinkClick r:id="rId2"/>
              </a:rPr>
              <a:t>Link: Algorithm Page Rank</a:t>
            </a:r>
            <a:endParaRPr lang="en-US"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239420" y="2590800"/>
            <a:ext cx="4468018" cy="2234009"/>
          </a:xfrm>
        </p:spPr>
      </p:pic>
    </p:spTree>
    <p:extLst>
      <p:ext uri="{BB962C8B-B14F-4D97-AF65-F5344CB8AC3E}">
        <p14:creationId xmlns:p14="http://schemas.microsoft.com/office/powerpoint/2010/main" val="2021270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Ajay </a:t>
            </a:r>
            <a:r>
              <a:rPr lang="en-US" dirty="0" err="1" smtClean="0"/>
              <a:t>Kapur</a:t>
            </a:r>
            <a:endParaRPr lang="en-US" dirty="0"/>
          </a:p>
        </p:txBody>
      </p:sp>
      <p:sp>
        <p:nvSpPr>
          <p:cNvPr id="3" name="Content Placeholder 2"/>
          <p:cNvSpPr>
            <a:spLocks noGrp="1"/>
          </p:cNvSpPr>
          <p:nvPr>
            <p:ph sz="half" idx="1"/>
          </p:nvPr>
        </p:nvSpPr>
        <p:spPr/>
        <p:txBody>
          <a:bodyPr/>
          <a:lstStyle/>
          <a:p>
            <a:r>
              <a:rPr lang="en-US" dirty="0" smtClean="0"/>
              <a:t>Born in 1980 he is a computer scientist and musician specializing in musical robots and electronic instruments</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53000" y="1752600"/>
            <a:ext cx="3276600" cy="3276600"/>
          </a:xfrm>
        </p:spPr>
      </p:pic>
    </p:spTree>
    <p:extLst>
      <p:ext uri="{BB962C8B-B14F-4D97-AF65-F5344CB8AC3E}">
        <p14:creationId xmlns:p14="http://schemas.microsoft.com/office/powerpoint/2010/main" val="548766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The Analytical Machine</a:t>
            </a:r>
            <a:br>
              <a:rPr lang="en-US" dirty="0" smtClean="0"/>
            </a:br>
            <a:r>
              <a:rPr lang="en-US" dirty="0" smtClean="0"/>
              <a:t>Charles Babbage &amp; Ada Lovelace</a:t>
            </a:r>
            <a:endParaRPr lang="en-US" dirty="0"/>
          </a:p>
        </p:txBody>
      </p:sp>
      <p:sp>
        <p:nvSpPr>
          <p:cNvPr id="4" name="Content Placeholder 3"/>
          <p:cNvSpPr>
            <a:spLocks noGrp="1"/>
          </p:cNvSpPr>
          <p:nvPr>
            <p:ph sz="half" idx="1"/>
          </p:nvPr>
        </p:nvSpPr>
        <p:spPr/>
        <p:txBody>
          <a:bodyPr>
            <a:normAutofit/>
          </a:bodyPr>
          <a:lstStyle/>
          <a:p>
            <a:r>
              <a:rPr lang="en-CA" dirty="0"/>
              <a:t>In 1837, Charles Babbage proposed the first general mechanical </a:t>
            </a:r>
            <a:r>
              <a:rPr lang="en-CA" dirty="0">
                <a:solidFill>
                  <a:srgbClr val="FFFFFF"/>
                </a:solidFill>
              </a:rPr>
              <a:t>computer, the </a:t>
            </a:r>
            <a:r>
              <a:rPr lang="en-CA" b="1" dirty="0" smtClean="0">
                <a:solidFill>
                  <a:srgbClr val="FFFFFF"/>
                </a:solidFill>
              </a:rPr>
              <a:t> Analytical Engine</a:t>
            </a:r>
            <a:r>
              <a:rPr lang="en-CA" dirty="0" smtClean="0"/>
              <a:t>. </a:t>
            </a:r>
          </a:p>
          <a:p>
            <a:r>
              <a:rPr lang="en-CA" dirty="0" smtClean="0"/>
              <a:t>The </a:t>
            </a:r>
            <a:r>
              <a:rPr lang="en-CA" dirty="0"/>
              <a:t>Analytical Engine contained </a:t>
            </a:r>
            <a:r>
              <a:rPr lang="en-CA" dirty="0" smtClean="0"/>
              <a:t>an Arithmetic Logic Unit (ALU) basic, logic flow control</a:t>
            </a:r>
            <a:r>
              <a:rPr lang="en-CA" dirty="0"/>
              <a:t> </a:t>
            </a:r>
            <a:r>
              <a:rPr lang="en-CA" dirty="0" smtClean="0"/>
              <a:t>flow, punch cards </a:t>
            </a:r>
            <a:r>
              <a:rPr lang="en-CA" dirty="0"/>
              <a:t>and </a:t>
            </a:r>
            <a:r>
              <a:rPr lang="en-CA" dirty="0" smtClean="0"/>
              <a:t>integrated memory</a:t>
            </a:r>
            <a:r>
              <a:rPr lang="en-CA" dirty="0"/>
              <a:t>.</a:t>
            </a:r>
            <a:endParaRPr lang="en-US" dirty="0"/>
          </a:p>
        </p:txBody>
      </p:sp>
      <p:pic>
        <p:nvPicPr>
          <p:cNvPr id="2" name="Content Placeholder 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68218" y="1600200"/>
            <a:ext cx="3681601" cy="4495800"/>
          </a:xfrm>
        </p:spPr>
      </p:pic>
    </p:spTree>
    <p:extLst>
      <p:ext uri="{BB962C8B-B14F-4D97-AF65-F5344CB8AC3E}">
        <p14:creationId xmlns:p14="http://schemas.microsoft.com/office/powerpoint/2010/main" val="37419132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
            </a:r>
            <a:br>
              <a:rPr lang="en-US" sz="3200" dirty="0"/>
            </a:br>
            <a:r>
              <a:rPr lang="en-US" sz="3200" dirty="0"/>
              <a:t>Charles </a:t>
            </a:r>
            <a:r>
              <a:rPr lang="en-US" sz="3200" dirty="0" smtClean="0"/>
              <a:t>Babbage (1791- 1871) </a:t>
            </a:r>
            <a:r>
              <a:rPr lang="en-US" sz="3200" dirty="0"/>
              <a:t>&amp; Ada </a:t>
            </a:r>
            <a:r>
              <a:rPr lang="en-US" sz="3200" dirty="0" smtClean="0"/>
              <a:t>Lovelace (1815 – 1852)</a:t>
            </a:r>
            <a:endParaRPr lang="en-US" sz="3200" dirty="0"/>
          </a:p>
        </p:txBody>
      </p:sp>
      <p:sp>
        <p:nvSpPr>
          <p:cNvPr id="3" name="Content Placeholder 2"/>
          <p:cNvSpPr>
            <a:spLocks noGrp="1"/>
          </p:cNvSpPr>
          <p:nvPr>
            <p:ph sz="half" idx="1"/>
          </p:nvPr>
        </p:nvSpPr>
        <p:spPr/>
        <p:txBody>
          <a:bodyPr>
            <a:normAutofit fontScale="92500"/>
          </a:bodyPr>
          <a:lstStyle/>
          <a:p>
            <a:r>
              <a:rPr lang="en-US" dirty="0" smtClean="0"/>
              <a:t>Logic for the Analytical Machine was programmed by mathematician </a:t>
            </a:r>
            <a:r>
              <a:rPr lang="en-US" b="1" dirty="0" smtClean="0"/>
              <a:t>Ada Lovelace</a:t>
            </a:r>
            <a:r>
              <a:rPr lang="en-US" dirty="0" smtClean="0"/>
              <a:t>, daughter of poet Lord Byron and is known for being the </a:t>
            </a:r>
            <a:r>
              <a:rPr lang="en-US" b="1" dirty="0" smtClean="0"/>
              <a:t>World’s First Computer Programmer.</a:t>
            </a:r>
          </a:p>
          <a:p>
            <a:r>
              <a:rPr lang="en-US" dirty="0" smtClean="0"/>
              <a:t>The punch cards and readers were inspired by the Jacquard Loom used in the textile industry.</a:t>
            </a:r>
            <a:endParaRPr lang="en-US" dirty="0"/>
          </a:p>
        </p:txBody>
      </p:sp>
      <p:pic>
        <p:nvPicPr>
          <p:cNvPr id="1026"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963319" y="1524000"/>
            <a:ext cx="34290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0081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Charles </a:t>
            </a:r>
            <a:r>
              <a:rPr lang="en-US" dirty="0"/>
              <a:t>Babbage &amp; Ada Lovelace</a:t>
            </a:r>
          </a:p>
        </p:txBody>
      </p:sp>
      <p:sp>
        <p:nvSpPr>
          <p:cNvPr id="3" name="Content Placeholder 2"/>
          <p:cNvSpPr>
            <a:spLocks noGrp="1"/>
          </p:cNvSpPr>
          <p:nvPr>
            <p:ph sz="half" idx="1"/>
          </p:nvPr>
        </p:nvSpPr>
        <p:spPr/>
        <p:txBody>
          <a:bodyPr>
            <a:normAutofit fontScale="92500" lnSpcReduction="10000"/>
          </a:bodyPr>
          <a:lstStyle/>
          <a:p>
            <a:r>
              <a:rPr lang="en-CA" dirty="0"/>
              <a:t>It is the first general-purpose computer concept</a:t>
            </a:r>
            <a:r>
              <a:rPr lang="en-CA" dirty="0" smtClean="0"/>
              <a:t>.</a:t>
            </a:r>
          </a:p>
          <a:p>
            <a:r>
              <a:rPr lang="en-CA" dirty="0" smtClean="0"/>
              <a:t>Unfortunately</a:t>
            </a:r>
            <a:r>
              <a:rPr lang="en-CA" dirty="0"/>
              <a:t>, because of funding issues, this computer was also never built while Charles Babbage was alive. </a:t>
            </a:r>
            <a:endParaRPr lang="en-CA" dirty="0" smtClean="0"/>
          </a:p>
          <a:p>
            <a:r>
              <a:rPr lang="en-CA" dirty="0" smtClean="0"/>
              <a:t>In</a:t>
            </a:r>
            <a:r>
              <a:rPr lang="en-CA" dirty="0"/>
              <a:t> </a:t>
            </a:r>
            <a:r>
              <a:rPr lang="en-CA" dirty="0" smtClean="0"/>
              <a:t>1910, </a:t>
            </a:r>
            <a:r>
              <a:rPr lang="en-CA" dirty="0"/>
              <a:t>Henry Babbage, Charles Babbage's youngest son, was able to complete a portion of this machine and was able to perform basic calculations. </a:t>
            </a:r>
            <a:endParaRPr lang="en-US" dirty="0"/>
          </a:p>
        </p:txBody>
      </p:sp>
      <p:pic>
        <p:nvPicPr>
          <p:cNvPr id="5" name="Content Placeholder 4"/>
          <p:cNvPicPr>
            <a:picLocks noGrp="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495800" y="2057400"/>
            <a:ext cx="4267200" cy="3276599"/>
          </a:xfrm>
          <a:prstGeom prst="rect">
            <a:avLst/>
          </a:prstGeom>
        </p:spPr>
      </p:pic>
    </p:spTree>
    <p:extLst>
      <p:ext uri="{BB962C8B-B14F-4D97-AF65-F5344CB8AC3E}">
        <p14:creationId xmlns:p14="http://schemas.microsoft.com/office/powerpoint/2010/main" val="2505692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IBM</a:t>
            </a:r>
            <a:endParaRPr lang="en-US" dirty="0"/>
          </a:p>
        </p:txBody>
      </p:sp>
      <p:sp>
        <p:nvSpPr>
          <p:cNvPr id="3" name="Content Placeholder 2"/>
          <p:cNvSpPr>
            <a:spLocks noGrp="1"/>
          </p:cNvSpPr>
          <p:nvPr>
            <p:ph sz="half" idx="1"/>
          </p:nvPr>
        </p:nvSpPr>
        <p:spPr/>
        <p:txBody>
          <a:bodyPr/>
          <a:lstStyle/>
          <a:p>
            <a:r>
              <a:rPr lang="en-CA" b="1" dirty="0"/>
              <a:t>1890</a:t>
            </a:r>
            <a:r>
              <a:rPr lang="en-CA" dirty="0"/>
              <a:t>: Herman Hollerith designs a punch card system to calculate the 1880 census, accomplishing the task in just three years and saving the government $5 million. He establishes a company that would ultimately become IBM. </a:t>
            </a:r>
            <a:endParaRPr lang="en-US" dirty="0"/>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2184298"/>
            <a:ext cx="4059238" cy="3251404"/>
          </a:xfrm>
        </p:spPr>
      </p:pic>
    </p:spTree>
    <p:extLst>
      <p:ext uri="{BB962C8B-B14F-4D97-AF65-F5344CB8AC3E}">
        <p14:creationId xmlns:p14="http://schemas.microsoft.com/office/powerpoint/2010/main" val="1240527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Alan Turing</a:t>
            </a:r>
            <a:endParaRPr lang="en-US" dirty="0"/>
          </a:p>
        </p:txBody>
      </p:sp>
      <p:sp>
        <p:nvSpPr>
          <p:cNvPr id="3" name="Content Placeholder 2"/>
          <p:cNvSpPr>
            <a:spLocks noGrp="1"/>
          </p:cNvSpPr>
          <p:nvPr>
            <p:ph sz="half" idx="1"/>
          </p:nvPr>
        </p:nvSpPr>
        <p:spPr/>
        <p:txBody>
          <a:bodyPr/>
          <a:lstStyle/>
          <a:p>
            <a:r>
              <a:rPr lang="en-CA" b="1" dirty="0"/>
              <a:t>1936</a:t>
            </a:r>
            <a:r>
              <a:rPr lang="en-CA" dirty="0"/>
              <a:t>: Alan </a:t>
            </a:r>
            <a:r>
              <a:rPr lang="en-CA" dirty="0" smtClean="0"/>
              <a:t>Turing presents </a:t>
            </a:r>
            <a:r>
              <a:rPr lang="en-CA" dirty="0"/>
              <a:t>the notion of a universal machine, later called the Turing machine, capable of computing anything that is computable. </a:t>
            </a:r>
            <a:endParaRPr lang="en-CA" dirty="0" smtClean="0"/>
          </a:p>
          <a:p>
            <a:r>
              <a:rPr lang="en-CA" dirty="0" smtClean="0"/>
              <a:t>The </a:t>
            </a:r>
            <a:r>
              <a:rPr lang="en-CA" dirty="0"/>
              <a:t>central concept of the modern computer was based on his ideas. </a:t>
            </a:r>
            <a:endParaRPr lang="en-US" dirty="0"/>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49069" y="2381250"/>
            <a:ext cx="2857500" cy="2857500"/>
          </a:xfrm>
        </p:spPr>
      </p:pic>
    </p:spTree>
    <p:extLst>
      <p:ext uri="{BB962C8B-B14F-4D97-AF65-F5344CB8AC3E}">
        <p14:creationId xmlns:p14="http://schemas.microsoft.com/office/powerpoint/2010/main" val="1738846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Alan Turing (1912-1954)</a:t>
            </a:r>
            <a:endParaRPr lang="en-US" dirty="0"/>
          </a:p>
        </p:txBody>
      </p:sp>
      <p:sp>
        <p:nvSpPr>
          <p:cNvPr id="3" name="Content Placeholder 2"/>
          <p:cNvSpPr>
            <a:spLocks noGrp="1"/>
          </p:cNvSpPr>
          <p:nvPr>
            <p:ph sz="half" idx="1"/>
          </p:nvPr>
        </p:nvSpPr>
        <p:spPr/>
        <p:txBody>
          <a:bodyPr/>
          <a:lstStyle/>
          <a:p>
            <a:r>
              <a:rPr lang="en-US" dirty="0" smtClean="0"/>
              <a:t>Alan Turing was most famous for heading the team that cracked the code of the German Enigma Machine 1943</a:t>
            </a:r>
          </a:p>
          <a:p>
            <a:r>
              <a:rPr lang="en-US" dirty="0" smtClean="0"/>
              <a:t>Modern day Artificial Intelligence is found on ideas developed by Alan Turing   </a:t>
            </a:r>
            <a:endParaRPr lang="en-US" dirty="0"/>
          </a:p>
        </p:txBody>
      </p:sp>
      <p:pic>
        <p:nvPicPr>
          <p:cNvPr id="2050"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963319" y="1524000"/>
            <a:ext cx="34290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5219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Hewlett-Packard</a:t>
            </a:r>
            <a:endParaRPr lang="en-US" dirty="0"/>
          </a:p>
        </p:txBody>
      </p:sp>
      <p:sp>
        <p:nvSpPr>
          <p:cNvPr id="3" name="Content Placeholder 2"/>
          <p:cNvSpPr>
            <a:spLocks noGrp="1"/>
          </p:cNvSpPr>
          <p:nvPr>
            <p:ph sz="half" idx="1"/>
          </p:nvPr>
        </p:nvSpPr>
        <p:spPr/>
        <p:txBody>
          <a:bodyPr/>
          <a:lstStyle/>
          <a:p>
            <a:r>
              <a:rPr lang="en-CA" b="1" dirty="0"/>
              <a:t>1939:</a:t>
            </a:r>
            <a:r>
              <a:rPr lang="en-CA" dirty="0"/>
              <a:t> Hewlett-Packard is founded by David Packard and Bill Hewlett in a Palo Alto, </a:t>
            </a:r>
            <a:r>
              <a:rPr lang="en-CA" dirty="0" smtClean="0"/>
              <a:t>California</a:t>
            </a:r>
            <a:r>
              <a:rPr lang="en-CA" dirty="0"/>
              <a:t> </a:t>
            </a:r>
            <a:r>
              <a:rPr lang="en-CA" dirty="0" smtClean="0"/>
              <a:t>(Now Silicon Valley)</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91881" y="1524000"/>
            <a:ext cx="3571875" cy="4572000"/>
          </a:xfrm>
        </p:spPr>
      </p:pic>
    </p:spTree>
    <p:extLst>
      <p:ext uri="{BB962C8B-B14F-4D97-AF65-F5344CB8AC3E}">
        <p14:creationId xmlns:p14="http://schemas.microsoft.com/office/powerpoint/2010/main" val="2768595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ENIAC</a:t>
            </a:r>
            <a:endParaRPr lang="en-US" dirty="0"/>
          </a:p>
        </p:txBody>
      </p:sp>
      <p:sp>
        <p:nvSpPr>
          <p:cNvPr id="3" name="Content Placeholder 2"/>
          <p:cNvSpPr>
            <a:spLocks noGrp="1"/>
          </p:cNvSpPr>
          <p:nvPr>
            <p:ph sz="half" idx="1"/>
          </p:nvPr>
        </p:nvSpPr>
        <p:spPr/>
        <p:txBody>
          <a:bodyPr>
            <a:normAutofit fontScale="92500"/>
          </a:bodyPr>
          <a:lstStyle/>
          <a:p>
            <a:r>
              <a:rPr lang="en-CA" b="1" dirty="0"/>
              <a:t>1943-1944</a:t>
            </a:r>
            <a:r>
              <a:rPr lang="en-CA" dirty="0"/>
              <a:t>: Two University of Pennsylvania professors, John </a:t>
            </a:r>
            <a:r>
              <a:rPr lang="en-CA" dirty="0" err="1"/>
              <a:t>Mauchly</a:t>
            </a:r>
            <a:r>
              <a:rPr lang="en-CA" dirty="0"/>
              <a:t> and J. </a:t>
            </a:r>
            <a:r>
              <a:rPr lang="en-CA" dirty="0" err="1"/>
              <a:t>Presper</a:t>
            </a:r>
            <a:r>
              <a:rPr lang="en-CA" dirty="0"/>
              <a:t> Eckert, build the Electronic Numerical Integrator and Calculator (ENIAC</a:t>
            </a:r>
            <a:r>
              <a:rPr lang="en-CA" b="1" dirty="0"/>
              <a:t>)</a:t>
            </a:r>
            <a:r>
              <a:rPr lang="en-CA" dirty="0"/>
              <a:t>. </a:t>
            </a:r>
            <a:endParaRPr lang="en-CA" dirty="0" smtClean="0"/>
          </a:p>
          <a:p>
            <a:r>
              <a:rPr lang="en-CA" dirty="0" smtClean="0"/>
              <a:t>Considered </a:t>
            </a:r>
            <a:r>
              <a:rPr lang="en-CA" dirty="0"/>
              <a:t>the grandfather of digital computers, it fills a 20-foot by 40-foot room and has 18,000 vacuum tubes. </a:t>
            </a:r>
            <a:endParaRPr lang="en-US" dirty="0"/>
          </a:p>
          <a:p>
            <a:endParaRPr lang="en-US" dirty="0"/>
          </a:p>
        </p:txBody>
      </p:sp>
      <p:pic>
        <p:nvPicPr>
          <p:cNvPr id="3074"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2287786"/>
            <a:ext cx="4059238" cy="3044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879212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295</TotalTime>
  <Words>786</Words>
  <Application>Microsoft Office PowerPoint</Application>
  <PresentationFormat>On-screen Show (4:3)</PresentationFormat>
  <Paragraphs>61</Paragraphs>
  <Slides>18</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Calibri</vt:lpstr>
      <vt:lpstr>Constantia</vt:lpstr>
      <vt:lpstr>Wingdings 2</vt:lpstr>
      <vt:lpstr>Paper</vt:lpstr>
      <vt:lpstr>History of Computer Science</vt:lpstr>
      <vt:lpstr> The Analytical Machine Charles Babbage &amp; Ada Lovelace</vt:lpstr>
      <vt:lpstr> Charles Babbage (1791- 1871) &amp; Ada Lovelace (1815 – 1852)</vt:lpstr>
      <vt:lpstr>Charles Babbage &amp; Ada Lovelace</vt:lpstr>
      <vt:lpstr>IBM</vt:lpstr>
      <vt:lpstr>Alan Turing</vt:lpstr>
      <vt:lpstr>Alan Turing (1912-1954)</vt:lpstr>
      <vt:lpstr>Hewlett-Packard</vt:lpstr>
      <vt:lpstr>ENIAC</vt:lpstr>
      <vt:lpstr>Douglas Engelbart</vt:lpstr>
      <vt:lpstr>ENIAC</vt:lpstr>
      <vt:lpstr>Grace Hopper (1906-1992)</vt:lpstr>
      <vt:lpstr>Dorothy Vaughn</vt:lpstr>
      <vt:lpstr>Steve Jobs &amp; Steve Wozniak</vt:lpstr>
      <vt:lpstr>Bill Gates &amp; Paul Allen</vt:lpstr>
      <vt:lpstr>Tim Berners-Lee</vt:lpstr>
      <vt:lpstr>Sergey Brin &amp; Larry Page</vt:lpstr>
      <vt:lpstr>Ajay Kapur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of Computer Science</dc:title>
  <dc:creator>Karen Latimer</dc:creator>
  <cp:lastModifiedBy>Karen Latimer</cp:lastModifiedBy>
  <cp:revision>24</cp:revision>
  <dcterms:created xsi:type="dcterms:W3CDTF">2020-08-29T16:31:23Z</dcterms:created>
  <dcterms:modified xsi:type="dcterms:W3CDTF">2020-09-15T13:14:51Z</dcterms:modified>
</cp:coreProperties>
</file>