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3"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539550" cy="2677648"/>
          </a:xfrm>
        </p:spPr>
        <p:txBody>
          <a:bodyPr/>
          <a:lstStyle/>
          <a:p>
            <a:r>
              <a:rPr lang="en-CA" dirty="0" smtClean="0"/>
              <a:t>Code Standards for Processing</a:t>
            </a:r>
            <a:endParaRPr lang="en-US" dirty="0"/>
          </a:p>
        </p:txBody>
      </p:sp>
    </p:spTree>
    <p:extLst>
      <p:ext uri="{BB962C8B-B14F-4D97-AF65-F5344CB8AC3E}">
        <p14:creationId xmlns:p14="http://schemas.microsoft.com/office/powerpoint/2010/main" val="355798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Commenting Code</a:t>
            </a:r>
            <a:endParaRPr lang="en-US" dirty="0"/>
          </a:p>
        </p:txBody>
      </p:sp>
      <p:sp>
        <p:nvSpPr>
          <p:cNvPr id="3" name="Content Placeholder 2"/>
          <p:cNvSpPr>
            <a:spLocks noGrp="1"/>
          </p:cNvSpPr>
          <p:nvPr>
            <p:ph idx="1"/>
          </p:nvPr>
        </p:nvSpPr>
        <p:spPr/>
        <p:txBody>
          <a:bodyPr/>
          <a:lstStyle/>
          <a:p>
            <a:r>
              <a:rPr lang="en-US" dirty="0"/>
              <a:t>Commenting your code is </a:t>
            </a:r>
            <a:r>
              <a:rPr lang="en-US" b="1" dirty="0"/>
              <a:t>required</a:t>
            </a:r>
            <a:r>
              <a:rPr lang="en-US" dirty="0"/>
              <a:t>.</a:t>
            </a:r>
          </a:p>
          <a:p>
            <a:r>
              <a:rPr lang="en-US" dirty="0"/>
              <a:t>Your comments should be </a:t>
            </a:r>
            <a:r>
              <a:rPr lang="en-US" b="1" dirty="0"/>
              <a:t>full English sentences</a:t>
            </a:r>
            <a:r>
              <a:rPr lang="en-US" dirty="0"/>
              <a:t> explaining all ​​​statements and expressions found in your code.</a:t>
            </a:r>
          </a:p>
          <a:p>
            <a:r>
              <a:rPr lang="en-US" dirty="0"/>
              <a:t>You should have approximately </a:t>
            </a:r>
            <a:r>
              <a:rPr lang="en-US" b="1" dirty="0"/>
              <a:t>one comment per statement</a:t>
            </a:r>
            <a:r>
              <a:rPr lang="en-US" dirty="0"/>
              <a:t>.</a:t>
            </a:r>
          </a:p>
          <a:p>
            <a:r>
              <a:rPr lang="en-US" dirty="0"/>
              <a:t>Your comments should be </a:t>
            </a:r>
            <a:r>
              <a:rPr lang="en-US" b="1" dirty="0"/>
              <a:t>detailed</a:t>
            </a:r>
            <a:r>
              <a:rPr lang="en-US" dirty="0"/>
              <a:t> enough to demonstrate a solid understanding of your code.​</a:t>
            </a:r>
          </a:p>
          <a:p>
            <a:r>
              <a:rPr lang="en-US" dirty="0"/>
              <a:t>When commenting, </a:t>
            </a:r>
            <a:r>
              <a:rPr lang="en-US" b="1" dirty="0"/>
              <a:t>do not place any blank lines</a:t>
            </a:r>
            <a:r>
              <a:rPr lang="en-US" dirty="0"/>
              <a:t> between the comment and the line of code it is describing.</a:t>
            </a:r>
          </a:p>
          <a:p>
            <a:endParaRPr lang="en-US" dirty="0"/>
          </a:p>
        </p:txBody>
      </p:sp>
    </p:spTree>
    <p:extLst>
      <p:ext uri="{BB962C8B-B14F-4D97-AF65-F5344CB8AC3E}">
        <p14:creationId xmlns:p14="http://schemas.microsoft.com/office/powerpoint/2010/main" val="336173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Commenting Code</a:t>
            </a:r>
            <a:endParaRPr lang="en-US" dirty="0"/>
          </a:p>
        </p:txBody>
      </p:sp>
      <p:pic>
        <p:nvPicPr>
          <p:cNvPr id="4" name="Picture 3"/>
          <p:cNvPicPr>
            <a:picLocks noChangeAspect="1"/>
          </p:cNvPicPr>
          <p:nvPr/>
        </p:nvPicPr>
        <p:blipFill>
          <a:blip r:embed="rId2"/>
          <a:stretch>
            <a:fillRect/>
          </a:stretch>
        </p:blipFill>
        <p:spPr>
          <a:xfrm>
            <a:off x="1575236" y="2304288"/>
            <a:ext cx="3796002" cy="4110268"/>
          </a:xfrm>
          <a:prstGeom prst="rect">
            <a:avLst/>
          </a:prstGeom>
        </p:spPr>
      </p:pic>
    </p:spTree>
    <p:extLst>
      <p:ext uri="{BB962C8B-B14F-4D97-AF65-F5344CB8AC3E}">
        <p14:creationId xmlns:p14="http://schemas.microsoft.com/office/powerpoint/2010/main" val="36324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Naming Conventions</a:t>
            </a:r>
            <a:endParaRPr lang="en-US" dirty="0"/>
          </a:p>
        </p:txBody>
      </p:sp>
      <p:sp>
        <p:nvSpPr>
          <p:cNvPr id="3" name="Content Placeholder 2"/>
          <p:cNvSpPr>
            <a:spLocks noGrp="1"/>
          </p:cNvSpPr>
          <p:nvPr>
            <p:ph idx="1"/>
          </p:nvPr>
        </p:nvSpPr>
        <p:spPr>
          <a:xfrm>
            <a:off x="1154954" y="2603500"/>
            <a:ext cx="9610028" cy="3416300"/>
          </a:xfrm>
        </p:spPr>
        <p:txBody>
          <a:bodyPr>
            <a:normAutofit fontScale="92500" lnSpcReduction="10000"/>
          </a:bodyPr>
          <a:lstStyle/>
          <a:p>
            <a:r>
              <a:rPr lang="en-US" dirty="0"/>
              <a:t>All identifiers (names) </a:t>
            </a:r>
            <a:r>
              <a:rPr lang="en-US" b="1" dirty="0"/>
              <a:t>must be descriptive</a:t>
            </a:r>
            <a:r>
              <a:rPr lang="en-US" dirty="0"/>
              <a:t> and spelled out in full.</a:t>
            </a:r>
          </a:p>
          <a:p>
            <a:r>
              <a:rPr lang="en-US" dirty="0"/>
              <a:t>The name should </a:t>
            </a:r>
            <a:r>
              <a:rPr lang="en-US" b="1" dirty="0"/>
              <a:t>describe the exact purpose</a:t>
            </a:r>
            <a:r>
              <a:rPr lang="en-US" dirty="0"/>
              <a:t> of the thing being named.</a:t>
            </a:r>
          </a:p>
          <a:p>
            <a:r>
              <a:rPr lang="en-US" dirty="0"/>
              <a:t>For both Variable and Function identifiers the first word in the name is always lowercase, all subsequent words have the first letter in uppercase. (This is called </a:t>
            </a:r>
            <a:r>
              <a:rPr lang="en-US" b="1" dirty="0" err="1"/>
              <a:t>c</a:t>
            </a:r>
            <a:r>
              <a:rPr lang="en-US" b="1" dirty="0" err="1" smtClean="0"/>
              <a:t>amelCase</a:t>
            </a:r>
            <a:r>
              <a:rPr lang="en-US" dirty="0"/>
              <a:t>.)</a:t>
            </a:r>
          </a:p>
          <a:p>
            <a:pPr marL="0" indent="0">
              <a:buNone/>
            </a:pPr>
            <a:r>
              <a:rPr lang="en-US" dirty="0"/>
              <a:t>Additionally:</a:t>
            </a:r>
          </a:p>
          <a:p>
            <a:r>
              <a:rPr lang="en-US" dirty="0"/>
              <a:t>The first character must be a lowercase letter, not a number.</a:t>
            </a:r>
          </a:p>
          <a:p>
            <a:r>
              <a:rPr lang="en-US" dirty="0"/>
              <a:t>Remaining positions can be filled with numbers or letters.</a:t>
            </a:r>
          </a:p>
          <a:p>
            <a:r>
              <a:rPr lang="en-US" dirty="0"/>
              <a:t>Variable names cannot contain spaces.</a:t>
            </a:r>
          </a:p>
          <a:p>
            <a:r>
              <a:rPr lang="en-US" dirty="0"/>
              <a:t>Variables are case-sensitive. They must be written the same way every time. </a:t>
            </a:r>
          </a:p>
          <a:p>
            <a:endParaRPr lang="en-US" dirty="0"/>
          </a:p>
        </p:txBody>
      </p:sp>
    </p:spTree>
    <p:extLst>
      <p:ext uri="{BB962C8B-B14F-4D97-AF65-F5344CB8AC3E}">
        <p14:creationId xmlns:p14="http://schemas.microsoft.com/office/powerpoint/2010/main" val="2512025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Naming Conventions</a:t>
            </a:r>
            <a:endParaRPr lang="en-US" dirty="0"/>
          </a:p>
        </p:txBody>
      </p:sp>
      <p:pic>
        <p:nvPicPr>
          <p:cNvPr id="4" name="Picture 3"/>
          <p:cNvPicPr>
            <a:picLocks noChangeAspect="1"/>
          </p:cNvPicPr>
          <p:nvPr/>
        </p:nvPicPr>
        <p:blipFill>
          <a:blip r:embed="rId2"/>
          <a:stretch>
            <a:fillRect/>
          </a:stretch>
        </p:blipFill>
        <p:spPr>
          <a:xfrm>
            <a:off x="1475507" y="2435803"/>
            <a:ext cx="4341419" cy="3798742"/>
          </a:xfrm>
          <a:prstGeom prst="rect">
            <a:avLst/>
          </a:prstGeom>
        </p:spPr>
      </p:pic>
    </p:spTree>
    <p:extLst>
      <p:ext uri="{BB962C8B-B14F-4D97-AF65-F5344CB8AC3E}">
        <p14:creationId xmlns:p14="http://schemas.microsoft.com/office/powerpoint/2010/main" val="346288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Block Styles</a:t>
            </a:r>
            <a:endParaRPr lang="en-US" dirty="0"/>
          </a:p>
        </p:txBody>
      </p:sp>
      <p:sp>
        <p:nvSpPr>
          <p:cNvPr id="3" name="Content Placeholder 2"/>
          <p:cNvSpPr>
            <a:spLocks noGrp="1"/>
          </p:cNvSpPr>
          <p:nvPr>
            <p:ph idx="1"/>
          </p:nvPr>
        </p:nvSpPr>
        <p:spPr>
          <a:xfrm>
            <a:off x="1154954" y="2603500"/>
            <a:ext cx="8825659" cy="700809"/>
          </a:xfrm>
        </p:spPr>
        <p:txBody>
          <a:bodyPr/>
          <a:lstStyle/>
          <a:p>
            <a:r>
              <a:rPr lang="en-US" dirty="0"/>
              <a:t>Blocks must always be delimited using curly braces '{' and '}' even if they only contain a single statement.</a:t>
            </a:r>
          </a:p>
        </p:txBody>
      </p:sp>
      <p:pic>
        <p:nvPicPr>
          <p:cNvPr id="4" name="Picture 3"/>
          <p:cNvPicPr>
            <a:picLocks noChangeAspect="1"/>
          </p:cNvPicPr>
          <p:nvPr/>
        </p:nvPicPr>
        <p:blipFill>
          <a:blip r:embed="rId2"/>
          <a:stretch>
            <a:fillRect/>
          </a:stretch>
        </p:blipFill>
        <p:spPr>
          <a:xfrm>
            <a:off x="1655618" y="3380077"/>
            <a:ext cx="3810000" cy="2924175"/>
          </a:xfrm>
          <a:prstGeom prst="rect">
            <a:avLst/>
          </a:prstGeom>
        </p:spPr>
      </p:pic>
    </p:spTree>
    <p:extLst>
      <p:ext uri="{BB962C8B-B14F-4D97-AF65-F5344CB8AC3E}">
        <p14:creationId xmlns:p14="http://schemas.microsoft.com/office/powerpoint/2010/main" val="384080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Block Styles</a:t>
            </a:r>
            <a:endParaRPr lang="en-US" dirty="0"/>
          </a:p>
        </p:txBody>
      </p:sp>
      <p:pic>
        <p:nvPicPr>
          <p:cNvPr id="4" name="Picture 3"/>
          <p:cNvPicPr>
            <a:picLocks noChangeAspect="1"/>
          </p:cNvPicPr>
          <p:nvPr/>
        </p:nvPicPr>
        <p:blipFill>
          <a:blip r:embed="rId2"/>
          <a:stretch>
            <a:fillRect/>
          </a:stretch>
        </p:blipFill>
        <p:spPr>
          <a:xfrm>
            <a:off x="687435" y="1933575"/>
            <a:ext cx="9696450" cy="4924425"/>
          </a:xfrm>
          <a:prstGeom prst="rect">
            <a:avLst/>
          </a:prstGeom>
        </p:spPr>
      </p:pic>
    </p:spTree>
    <p:extLst>
      <p:ext uri="{BB962C8B-B14F-4D97-AF65-F5344CB8AC3E}">
        <p14:creationId xmlns:p14="http://schemas.microsoft.com/office/powerpoint/2010/main" val="36825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Indenting Code</a:t>
            </a:r>
            <a:endParaRPr lang="en-US" dirty="0"/>
          </a:p>
        </p:txBody>
      </p:sp>
      <p:sp>
        <p:nvSpPr>
          <p:cNvPr id="3" name="Content Placeholder 2"/>
          <p:cNvSpPr>
            <a:spLocks noGrp="1"/>
          </p:cNvSpPr>
          <p:nvPr>
            <p:ph idx="1"/>
          </p:nvPr>
        </p:nvSpPr>
        <p:spPr/>
        <p:txBody>
          <a:bodyPr/>
          <a:lstStyle/>
          <a:p>
            <a:r>
              <a:rPr lang="en-US" dirty="0"/>
              <a:t>Not all statements start on the left side of the editor window. Code is indented (moved to the right) so that blocks of code are visually grouped together. Indenting code improves code readability by making it easy to see which statements belong to what block.</a:t>
            </a:r>
          </a:p>
          <a:p>
            <a:r>
              <a:rPr lang="en-US" dirty="0"/>
              <a:t>The rules for indentation are:</a:t>
            </a:r>
          </a:p>
          <a:p>
            <a:pPr lvl="1"/>
            <a:r>
              <a:rPr lang="en-US" dirty="0"/>
              <a:t>All statements within a code block are indented two spaces to the right.</a:t>
            </a:r>
          </a:p>
          <a:p>
            <a:pPr lvl="1"/>
            <a:r>
              <a:rPr lang="en-US" dirty="0"/>
              <a:t>A code block within a code block adds a further level of two space indentation.</a:t>
            </a:r>
          </a:p>
          <a:p>
            <a:r>
              <a:rPr lang="en-US" dirty="0"/>
              <a:t>You do not need to use the space key to indent. In the Processing IDE the </a:t>
            </a:r>
            <a:r>
              <a:rPr lang="en-US" b="1" dirty="0"/>
              <a:t>tab key</a:t>
            </a:r>
            <a:r>
              <a:rPr lang="en-US" dirty="0"/>
              <a:t> will automatically insert two spaces.</a:t>
            </a:r>
          </a:p>
          <a:p>
            <a:endParaRPr lang="en-US" dirty="0"/>
          </a:p>
        </p:txBody>
      </p:sp>
    </p:spTree>
    <p:extLst>
      <p:ext uri="{BB962C8B-B14F-4D97-AF65-F5344CB8AC3E}">
        <p14:creationId xmlns:p14="http://schemas.microsoft.com/office/powerpoint/2010/main" val="353608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Indenting Code</a:t>
            </a:r>
            <a:endParaRPr lang="en-US" dirty="0"/>
          </a:p>
        </p:txBody>
      </p:sp>
      <p:pic>
        <p:nvPicPr>
          <p:cNvPr id="4" name="Picture 3"/>
          <p:cNvPicPr>
            <a:picLocks noChangeAspect="1"/>
          </p:cNvPicPr>
          <p:nvPr/>
        </p:nvPicPr>
        <p:blipFill>
          <a:blip r:embed="rId2"/>
          <a:stretch>
            <a:fillRect/>
          </a:stretch>
        </p:blipFill>
        <p:spPr>
          <a:xfrm>
            <a:off x="1154954" y="2397702"/>
            <a:ext cx="4810125" cy="4057650"/>
          </a:xfrm>
          <a:prstGeom prst="rect">
            <a:avLst/>
          </a:prstGeom>
        </p:spPr>
      </p:pic>
    </p:spTree>
    <p:extLst>
      <p:ext uri="{BB962C8B-B14F-4D97-AF65-F5344CB8AC3E}">
        <p14:creationId xmlns:p14="http://schemas.microsoft.com/office/powerpoint/2010/main" val="1417488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11</TotalTime>
  <Words>152</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Code Standards for Processing</vt:lpstr>
      <vt:lpstr>Commenting Code</vt:lpstr>
      <vt:lpstr>Commenting Code</vt:lpstr>
      <vt:lpstr>Naming Conventions</vt:lpstr>
      <vt:lpstr>Naming Conventions</vt:lpstr>
      <vt:lpstr>Block Styles</vt:lpstr>
      <vt:lpstr>Block Styles</vt:lpstr>
      <vt:lpstr>Indenting Code</vt:lpstr>
      <vt:lpstr>Indenting Code</vt:lpstr>
    </vt:vector>
  </TitlesOfParts>
  <Company>Red River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Standards for Processing</dc:title>
  <dc:creator>Sylvia Froese</dc:creator>
  <cp:lastModifiedBy>Sylvia Froese</cp:lastModifiedBy>
  <cp:revision>10</cp:revision>
  <dcterms:created xsi:type="dcterms:W3CDTF">2019-06-20T17:15:39Z</dcterms:created>
  <dcterms:modified xsi:type="dcterms:W3CDTF">2019-09-18T18:22:36Z</dcterms:modified>
</cp:coreProperties>
</file>