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70" r:id="rId15"/>
    <p:sldId id="269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4" autoAdjust="0"/>
    <p:restoredTop sz="94660"/>
  </p:normalViewPr>
  <p:slideViewPr>
    <p:cSldViewPr snapToGrid="0">
      <p:cViewPr varScale="1">
        <p:scale>
          <a:sx n="90" d="100"/>
          <a:sy n="90" d="100"/>
        </p:scale>
        <p:origin x="33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8" name="Group 1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8" name="Rectangle 7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Oval 8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0" name="Oval 9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2099733"/>
            <a:ext cx="8825658" cy="2677648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gray">
          <a:xfrm rot="5400000">
            <a:off x="10176279" y="1792223"/>
            <a:ext cx="990599" cy="304799"/>
          </a:xfrm>
        </p:spPr>
        <p:txBody>
          <a:bodyPr anchor="t"/>
          <a:lstStyle>
            <a:lvl1pPr algn="l">
              <a:defRPr b="0" i="0">
                <a:solidFill>
                  <a:schemeClr val="bg1"/>
                </a:solidFill>
              </a:defRPr>
            </a:lvl1pPr>
          </a:lstStyle>
          <a:p>
            <a:fld id="{D200B3F0-A9BC-48CE-8EB6-ECE965069900}" type="datetimeFigureOut">
              <a:rPr lang="en-US" dirty="0"/>
              <a:pPr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gray">
          <a:xfrm rot="5400000">
            <a:off x="8963575" y="3226820"/>
            <a:ext cx="3859795" cy="304801"/>
          </a:xfrm>
        </p:spPr>
        <p:txBody>
          <a:bodyPr anchor="b"/>
          <a:lstStyle>
            <a:lvl1pPr>
              <a:defRPr b="0" i="0">
                <a:solidFill>
                  <a:schemeClr val="bg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351008" y="292608"/>
            <a:ext cx="838199" cy="767687"/>
          </a:xfrm>
        </p:spPr>
        <p:txBody>
          <a:bodyPr/>
          <a:lstStyle>
            <a:lvl1pPr>
              <a:defRPr sz="2800" b="0" i="0"/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0800000">
              <a:off x="459506" y="321130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 rot="10371525">
              <a:off x="263767" y="443825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965945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429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6" y="5532683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F9FFFF-3106-4DDB-AA62-0C80862170D6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>
              <a:off x="455612" y="2801319"/>
              <a:ext cx="11277600" cy="3602637"/>
            </a:xfrm>
            <a:custGeom>
              <a:avLst/>
              <a:gdLst/>
              <a:ahLst/>
              <a:cxnLst/>
              <a:rect l="l" t="t" r="r" b="b"/>
              <a:pathLst>
                <a:path w="10000" h="7946">
                  <a:moveTo>
                    <a:pt x="0" y="0"/>
                  </a:moveTo>
                  <a:lnTo>
                    <a:pt x="0" y="7945"/>
                  </a:lnTo>
                  <a:lnTo>
                    <a:pt x="10000" y="7946"/>
                  </a:lnTo>
                  <a:lnTo>
                    <a:pt x="10000" y="4"/>
                  </a:lnTo>
                  <a:lnTo>
                    <a:pt x="10000" y="4"/>
                  </a:lnTo>
                  <a:lnTo>
                    <a:pt x="9773" y="91"/>
                  </a:lnTo>
                  <a:lnTo>
                    <a:pt x="9547" y="175"/>
                  </a:lnTo>
                  <a:lnTo>
                    <a:pt x="9320" y="256"/>
                  </a:lnTo>
                  <a:lnTo>
                    <a:pt x="9092" y="326"/>
                  </a:lnTo>
                  <a:lnTo>
                    <a:pt x="8865" y="396"/>
                  </a:lnTo>
                  <a:lnTo>
                    <a:pt x="8637" y="462"/>
                  </a:lnTo>
                  <a:lnTo>
                    <a:pt x="8412" y="518"/>
                  </a:lnTo>
                  <a:lnTo>
                    <a:pt x="8184" y="571"/>
                  </a:lnTo>
                  <a:lnTo>
                    <a:pt x="7957" y="620"/>
                  </a:lnTo>
                  <a:lnTo>
                    <a:pt x="7734" y="662"/>
                  </a:lnTo>
                  <a:lnTo>
                    <a:pt x="7508" y="704"/>
                  </a:lnTo>
                  <a:lnTo>
                    <a:pt x="7285" y="739"/>
                  </a:lnTo>
                  <a:lnTo>
                    <a:pt x="7062" y="767"/>
                  </a:lnTo>
                  <a:lnTo>
                    <a:pt x="6840" y="795"/>
                  </a:lnTo>
                  <a:lnTo>
                    <a:pt x="6620" y="819"/>
                  </a:lnTo>
                  <a:lnTo>
                    <a:pt x="6402" y="837"/>
                  </a:lnTo>
                  <a:lnTo>
                    <a:pt x="6184" y="851"/>
                  </a:lnTo>
                  <a:lnTo>
                    <a:pt x="5968" y="865"/>
                  </a:lnTo>
                  <a:lnTo>
                    <a:pt x="5755" y="872"/>
                  </a:lnTo>
                  <a:lnTo>
                    <a:pt x="5542" y="879"/>
                  </a:lnTo>
                  <a:lnTo>
                    <a:pt x="5332" y="882"/>
                  </a:lnTo>
                  <a:lnTo>
                    <a:pt x="5124" y="879"/>
                  </a:lnTo>
                  <a:lnTo>
                    <a:pt x="4918" y="879"/>
                  </a:lnTo>
                  <a:lnTo>
                    <a:pt x="4714" y="872"/>
                  </a:lnTo>
                  <a:lnTo>
                    <a:pt x="4514" y="861"/>
                  </a:lnTo>
                  <a:lnTo>
                    <a:pt x="4316" y="851"/>
                  </a:lnTo>
                  <a:lnTo>
                    <a:pt x="4122" y="840"/>
                  </a:lnTo>
                  <a:lnTo>
                    <a:pt x="3929" y="823"/>
                  </a:lnTo>
                  <a:lnTo>
                    <a:pt x="3739" y="805"/>
                  </a:lnTo>
                  <a:lnTo>
                    <a:pt x="3553" y="788"/>
                  </a:lnTo>
                  <a:lnTo>
                    <a:pt x="3190" y="742"/>
                  </a:lnTo>
                  <a:lnTo>
                    <a:pt x="2842" y="693"/>
                  </a:lnTo>
                  <a:lnTo>
                    <a:pt x="2508" y="641"/>
                  </a:lnTo>
                  <a:lnTo>
                    <a:pt x="2192" y="585"/>
                  </a:lnTo>
                  <a:lnTo>
                    <a:pt x="1890" y="525"/>
                  </a:lnTo>
                  <a:lnTo>
                    <a:pt x="1610" y="462"/>
                  </a:lnTo>
                  <a:lnTo>
                    <a:pt x="1347" y="399"/>
                  </a:lnTo>
                  <a:lnTo>
                    <a:pt x="1105" y="336"/>
                  </a:lnTo>
                  <a:lnTo>
                    <a:pt x="883" y="277"/>
                  </a:lnTo>
                  <a:lnTo>
                    <a:pt x="686" y="221"/>
                  </a:lnTo>
                  <a:lnTo>
                    <a:pt x="508" y="168"/>
                  </a:lnTo>
                  <a:lnTo>
                    <a:pt x="358" y="123"/>
                  </a:lnTo>
                  <a:lnTo>
                    <a:pt x="232" y="81"/>
                  </a:lnTo>
                  <a:lnTo>
                    <a:pt x="59" y="21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21010068">
              <a:off x="8490951" y="2714874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063416"/>
            <a:ext cx="8825659" cy="1379755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543300"/>
            <a:ext cx="8825659" cy="24765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DA38B7-AE95-4DC8-9A51-7A71F545B098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6" name="Rectangle 15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Oval 21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21010068">
              <a:off x="8490951" y="41851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5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3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11" name="TextBox 10"/>
          <p:cNvSpPr txBox="1"/>
          <p:nvPr/>
        </p:nvSpPr>
        <p:spPr bwMode="gray">
          <a:xfrm>
            <a:off x="898295" y="603589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 bwMode="gray">
          <a:xfrm>
            <a:off x="9705137" y="2613787"/>
            <a:ext cx="80191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cs typeface="Arial"/>
              </a:defRPr>
            </a:lvl1pPr>
          </a:lstStyle>
          <a:p>
            <a:pPr lvl="0"/>
            <a:r>
              <a:rPr lang="en-US" sz="9600" dirty="0"/>
              <a:t>”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980517"/>
            <a:ext cx="8460983" cy="2705034"/>
          </a:xfrm>
        </p:spPr>
        <p:txBody>
          <a:bodyPr anchor="ctr"/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 bwMode="gray">
          <a:xfrm>
            <a:off x="1945945" y="3686515"/>
            <a:ext cx="7725772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n-lt"/>
                <a:ea typeface="+mn-ea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5014393"/>
            <a:ext cx="8825659" cy="1012664"/>
          </a:xfrm>
        </p:spPr>
        <p:txBody>
          <a:bodyPr anchor="ctr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F1EC2B-8188-4AC2-9F0D-8D09C51D505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4" name="Rectangle 23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9" name="Group 8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0" name="Rectangle 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Oval 1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Freeform 5"/>
            <p:cNvSpPr/>
            <p:nvPr/>
          </p:nvSpPr>
          <p:spPr bwMode="gray">
            <a:xfrm rot="21010068">
              <a:off x="8490951" y="4193583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Freeform 5"/>
            <p:cNvSpPr/>
            <p:nvPr/>
          </p:nvSpPr>
          <p:spPr bwMode="gray">
            <a:xfrm>
              <a:off x="455612" y="4241801"/>
              <a:ext cx="11277600" cy="2337161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8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5" y="2404477"/>
            <a:ext cx="8825659" cy="1788704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38587" y="5024967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2B75E-944F-430B-BE5F-C69FA8823C0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Rectangle 11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10999"/>
            <a:ext cx="312916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1154954" y="3187261"/>
            <a:ext cx="3129168" cy="2839796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12721" y="2610999"/>
            <a:ext cx="314538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12721" y="3187261"/>
            <a:ext cx="3145380" cy="2839795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86701" y="2603500"/>
            <a:ext cx="3157448" cy="576261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86700" y="3187261"/>
            <a:ext cx="3161029" cy="2839794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2" name="Straight Connector 21"/>
          <p:cNvCxnSpPr/>
          <p:nvPr/>
        </p:nvCxnSpPr>
        <p:spPr>
          <a:xfrm>
            <a:off x="440397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777240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AE0DC7-7F53-471C-A711-B3DA6F2535F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 anchor="ctr"/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532844"/>
            <a:ext cx="3020744" cy="576263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4552" y="2611246"/>
            <a:ext cx="2691242" cy="1583764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1154953" y="5109107"/>
            <a:ext cx="3020745" cy="91794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865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748463" y="2642840"/>
            <a:ext cx="2691242" cy="155217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8865" y="5109107"/>
            <a:ext cx="3050438" cy="92140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83434" y="4532845"/>
            <a:ext cx="30504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63031" y="2618992"/>
            <a:ext cx="2691242" cy="1576018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83434" y="5109107"/>
            <a:ext cx="3054127" cy="89634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4405831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7797802" y="2569633"/>
            <a:ext cx="0" cy="3492499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1F4C9D-4618-451D-80C1-6A376BB42AB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2603500"/>
            <a:ext cx="8825659" cy="3416300"/>
          </a:xfrm>
        </p:spPr>
        <p:txBody>
          <a:bodyPr vert="eaVert" anchor="t" anchorCtr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4D2318-CE40-42F6-962A-4C6D6CF697D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Oval 14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Oval 19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Oval 20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5"/>
            <p:cNvSpPr/>
            <p:nvPr/>
          </p:nvSpPr>
          <p:spPr bwMode="gray">
            <a:xfrm rot="5101749">
              <a:off x="6294738" y="457773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3" name="Rectangle 12"/>
            <p:cNvSpPr/>
            <p:nvPr/>
          </p:nvSpPr>
          <p:spPr>
            <a:xfrm>
              <a:off x="414867" y="402165"/>
              <a:ext cx="6510866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5"/>
            <p:cNvSpPr/>
            <p:nvPr/>
          </p:nvSpPr>
          <p:spPr bwMode="gray">
            <a:xfrm rot="5400000">
              <a:off x="44492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22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585235" y="1297430"/>
            <a:ext cx="1409965" cy="4729626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54954" y="1297429"/>
            <a:ext cx="6247546" cy="472962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76AC1-EB7F-4BEF-90D9-5764B50DAF8A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8" name="Rectangle 17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Placeholder 1"/>
          <p:cNvSpPr>
            <a:spLocks noGrp="1"/>
          </p:cNvSpPr>
          <p:nvPr>
            <p:ph type="title"/>
          </p:nvPr>
        </p:nvSpPr>
        <p:spPr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20712A-F861-4AB0-A754-4F5A2033CD4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1" name="Rectangle 10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Oval 11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7" name="Rectangle 6"/>
            <p:cNvSpPr/>
            <p:nvPr/>
          </p:nvSpPr>
          <p:spPr>
            <a:xfrm>
              <a:off x="7289800" y="402165"/>
              <a:ext cx="44788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8" name="Freeform 5"/>
            <p:cNvSpPr/>
            <p:nvPr/>
          </p:nvSpPr>
          <p:spPr bwMode="gray">
            <a:xfrm rot="16200000">
              <a:off x="3787244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5922489">
              <a:off x="4698352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677644"/>
            <a:ext cx="4351023" cy="2283823"/>
          </a:xfrm>
        </p:spPr>
        <p:txBody>
          <a:bodyPr anchor="ctr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95559" y="2677644"/>
            <a:ext cx="3757545" cy="2283824"/>
          </a:xfrm>
        </p:spPr>
        <p:txBody>
          <a:bodyPr anchor="ctr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4507B7-F2DC-4B2C-B14D-58A9766807A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51368" y="2603500"/>
            <a:ext cx="4828744" cy="3416301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08711" y="2603500"/>
            <a:ext cx="4825159" cy="3377705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4A483D-5CB4-4842-8F2F-05D5276ACF63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36063"/>
            <a:ext cx="482515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4954" y="3212326"/>
            <a:ext cx="4825158" cy="2807476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08711" y="2603499"/>
            <a:ext cx="4825160" cy="60882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08712" y="3212327"/>
            <a:ext cx="4825159" cy="280747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1CE32E-9DC0-47C8-A657-48F5C3E4A10B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F5C0D-8C3A-4771-A43D-83937FC700D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3D2D6-FCC2-425A-A4A7-8058E8C01CB1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1" name="Group 10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9" name="Freeform 5"/>
            <p:cNvSpPr/>
            <p:nvPr/>
          </p:nvSpPr>
          <p:spPr bwMode="gray">
            <a:xfrm rot="16200000">
              <a:off x="2229377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0" name="Freeform 5"/>
            <p:cNvSpPr/>
            <p:nvPr/>
          </p:nvSpPr>
          <p:spPr bwMode="gray">
            <a:xfrm rot="15922489">
              <a:off x="3140485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5713412" y="402165"/>
              <a:ext cx="6055253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295400"/>
            <a:ext cx="2793158" cy="16002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81146" y="1447800"/>
            <a:ext cx="5190065" cy="45720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129280"/>
            <a:ext cx="2793158" cy="2895599"/>
          </a:xfrm>
        </p:spPr>
        <p:txBody>
          <a:bodyPr/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CF2683-E6E7-4CC3-9EEE-7854DD4F3545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oup 9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2" name="Rectangle 11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2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Oval 12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Oval 13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Oval 15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Oval 18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5"/>
            <p:cNvSpPr/>
            <p:nvPr/>
          </p:nvSpPr>
          <p:spPr bwMode="gray">
            <a:xfrm rot="15922489">
              <a:off x="4203594" y="1826078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9" name="Freeform 5"/>
            <p:cNvSpPr/>
            <p:nvPr/>
          </p:nvSpPr>
          <p:spPr bwMode="gray">
            <a:xfrm rot="16200000">
              <a:off x="3295432" y="2801721"/>
              <a:ext cx="6053670" cy="1254558"/>
            </a:xfrm>
            <a:custGeom>
              <a:avLst/>
              <a:gdLst/>
              <a:ahLst/>
              <a:cxnLst/>
              <a:rect l="l" t="t" r="r" b="b"/>
              <a:pathLst>
                <a:path w="10000" h="8000">
                  <a:moveTo>
                    <a:pt x="0" y="0"/>
                  </a:moveTo>
                  <a:lnTo>
                    <a:pt x="0" y="7970"/>
                  </a:lnTo>
                  <a:lnTo>
                    <a:pt x="10000" y="8000"/>
                  </a:lnTo>
                  <a:lnTo>
                    <a:pt x="10000" y="7"/>
                  </a:lnTo>
                  <a:lnTo>
                    <a:pt x="10000" y="7"/>
                  </a:lnTo>
                  <a:lnTo>
                    <a:pt x="9773" y="156"/>
                  </a:lnTo>
                  <a:lnTo>
                    <a:pt x="9547" y="298"/>
                  </a:lnTo>
                  <a:lnTo>
                    <a:pt x="9320" y="437"/>
                  </a:lnTo>
                  <a:lnTo>
                    <a:pt x="9092" y="556"/>
                  </a:lnTo>
                  <a:lnTo>
                    <a:pt x="8865" y="676"/>
                  </a:lnTo>
                  <a:lnTo>
                    <a:pt x="8637" y="788"/>
                  </a:lnTo>
                  <a:lnTo>
                    <a:pt x="8412" y="884"/>
                  </a:lnTo>
                  <a:lnTo>
                    <a:pt x="8184" y="975"/>
                  </a:lnTo>
                  <a:lnTo>
                    <a:pt x="7957" y="1058"/>
                  </a:lnTo>
                  <a:lnTo>
                    <a:pt x="7734" y="1130"/>
                  </a:lnTo>
                  <a:lnTo>
                    <a:pt x="7508" y="1202"/>
                  </a:lnTo>
                  <a:lnTo>
                    <a:pt x="7285" y="1262"/>
                  </a:lnTo>
                  <a:lnTo>
                    <a:pt x="7062" y="1309"/>
                  </a:lnTo>
                  <a:lnTo>
                    <a:pt x="6840" y="1358"/>
                  </a:lnTo>
                  <a:lnTo>
                    <a:pt x="6620" y="1399"/>
                  </a:lnTo>
                  <a:lnTo>
                    <a:pt x="6402" y="1428"/>
                  </a:lnTo>
                  <a:lnTo>
                    <a:pt x="6184" y="1453"/>
                  </a:lnTo>
                  <a:lnTo>
                    <a:pt x="5968" y="1477"/>
                  </a:lnTo>
                  <a:lnTo>
                    <a:pt x="5755" y="1488"/>
                  </a:lnTo>
                  <a:lnTo>
                    <a:pt x="5542" y="1500"/>
                  </a:lnTo>
                  <a:lnTo>
                    <a:pt x="5332" y="1506"/>
                  </a:lnTo>
                  <a:lnTo>
                    <a:pt x="5124" y="1500"/>
                  </a:lnTo>
                  <a:lnTo>
                    <a:pt x="4918" y="1500"/>
                  </a:lnTo>
                  <a:lnTo>
                    <a:pt x="4714" y="1488"/>
                  </a:lnTo>
                  <a:lnTo>
                    <a:pt x="4514" y="1470"/>
                  </a:lnTo>
                  <a:lnTo>
                    <a:pt x="4316" y="1453"/>
                  </a:lnTo>
                  <a:lnTo>
                    <a:pt x="4122" y="1434"/>
                  </a:lnTo>
                  <a:lnTo>
                    <a:pt x="3929" y="1405"/>
                  </a:lnTo>
                  <a:lnTo>
                    <a:pt x="3739" y="1374"/>
                  </a:lnTo>
                  <a:lnTo>
                    <a:pt x="3553" y="1346"/>
                  </a:lnTo>
                  <a:lnTo>
                    <a:pt x="3190" y="1267"/>
                  </a:lnTo>
                  <a:lnTo>
                    <a:pt x="2842" y="1183"/>
                  </a:lnTo>
                  <a:lnTo>
                    <a:pt x="2508" y="1095"/>
                  </a:lnTo>
                  <a:lnTo>
                    <a:pt x="2192" y="998"/>
                  </a:lnTo>
                  <a:lnTo>
                    <a:pt x="1890" y="897"/>
                  </a:lnTo>
                  <a:lnTo>
                    <a:pt x="1610" y="788"/>
                  </a:lnTo>
                  <a:lnTo>
                    <a:pt x="1347" y="681"/>
                  </a:lnTo>
                  <a:lnTo>
                    <a:pt x="1105" y="574"/>
                  </a:lnTo>
                  <a:lnTo>
                    <a:pt x="883" y="473"/>
                  </a:lnTo>
                  <a:lnTo>
                    <a:pt x="686" y="377"/>
                  </a:lnTo>
                  <a:lnTo>
                    <a:pt x="508" y="286"/>
                  </a:lnTo>
                  <a:lnTo>
                    <a:pt x="358" y="210"/>
                  </a:lnTo>
                  <a:lnTo>
                    <a:pt x="232" y="138"/>
                  </a:lnTo>
                  <a:lnTo>
                    <a:pt x="59" y="35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8" name="Rectangle 7"/>
            <p:cNvSpPr/>
            <p:nvPr/>
          </p:nvSpPr>
          <p:spPr bwMode="gray">
            <a:xfrm>
              <a:off x="6172200" y="402165"/>
              <a:ext cx="5596465" cy="6053670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693332"/>
            <a:ext cx="3860259" cy="173566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547872" y="1143000"/>
            <a:ext cx="3227192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">
          <a:xfrm>
            <a:off x="1154955" y="3657600"/>
            <a:ext cx="3859212" cy="1371600"/>
          </a:xfrm>
        </p:spPr>
        <p:txBody>
          <a:bodyPr>
            <a:normAutofit/>
          </a:bodyPr>
          <a:lstStyle>
            <a:lvl1pPr marL="0" indent="0">
              <a:buNone/>
              <a:defRPr sz="1400">
                <a:solidFill>
                  <a:schemeClr val="accent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120F81-B39D-4CBB-8BF3-5D6E395D0F72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0" y="0"/>
            <a:ext cx="12192000" cy="6858000"/>
            <a:chOff x="0" y="0"/>
            <a:chExt cx="12192000" cy="6858000"/>
          </a:xfrm>
        </p:grpSpPr>
        <p:sp>
          <p:nvSpPr>
            <p:cNvPr id="15" name="Rectangle 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blipFill>
              <a:blip r:embed="rId19">
                <a:duotone>
                  <a:schemeClr val="dk2">
                    <a:shade val="42000"/>
                    <a:hueMod val="42000"/>
                    <a:satMod val="124000"/>
                    <a:lumMod val="62000"/>
                  </a:schemeClr>
                  <a:schemeClr val="dk2">
                    <a:tint val="96000"/>
                    <a:satMod val="130000"/>
                  </a:schemeClr>
                </a:duotone>
              </a:blip>
              <a:stretch>
                <a:fillRect/>
              </a:stretch>
            </a:blip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</p:sp>
        <p:sp>
          <p:nvSpPr>
            <p:cNvPr id="41" name="Oval 40"/>
            <p:cNvSpPr/>
            <p:nvPr/>
          </p:nvSpPr>
          <p:spPr>
            <a:xfrm>
              <a:off x="8609012" y="5867400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14000"/>
                  </a:schemeClr>
                </a:gs>
                <a:gs pos="66000">
                  <a:schemeClr val="accent5">
                    <a:alpha val="0"/>
                  </a:schemeClr>
                </a:gs>
                <a:gs pos="36000">
                  <a:schemeClr val="accent5"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9" name="Oval 38"/>
            <p:cNvSpPr/>
            <p:nvPr/>
          </p:nvSpPr>
          <p:spPr>
            <a:xfrm>
              <a:off x="8609012" y="1676400"/>
              <a:ext cx="2819400" cy="28194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7000"/>
                  </a:schemeClr>
                </a:gs>
                <a:gs pos="69000">
                  <a:schemeClr val="accent5">
                    <a:alpha val="0"/>
                  </a:schemeClr>
                </a:gs>
                <a:gs pos="36000">
                  <a:schemeClr val="accent5">
                    <a:alpha val="6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7" name="Oval 16"/>
            <p:cNvSpPr/>
            <p:nvPr/>
          </p:nvSpPr>
          <p:spPr>
            <a:xfrm>
              <a:off x="7999412" y="1587"/>
              <a:ext cx="1600200" cy="16002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4000"/>
                  </a:schemeClr>
                </a:gs>
                <a:gs pos="73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7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8" name="Oval 37"/>
            <p:cNvSpPr/>
            <p:nvPr/>
          </p:nvSpPr>
          <p:spPr>
            <a:xfrm>
              <a:off x="0" y="2895600"/>
              <a:ext cx="2362200" cy="2362200"/>
            </a:xfrm>
            <a:prstGeom prst="ellipse">
              <a:avLst/>
            </a:prstGeom>
            <a:gradFill flip="none" rotWithShape="1">
              <a:gsLst>
                <a:gs pos="0">
                  <a:schemeClr val="accent5">
                    <a:alpha val="8000"/>
                  </a:schemeClr>
                </a:gs>
                <a:gs pos="72000">
                  <a:schemeClr val="accent5">
                    <a:alpha val="0"/>
                  </a:schemeClr>
                </a:gs>
                <a:gs pos="36000">
                  <a:schemeClr val="accent5">
                    <a:alpha val="8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49" name="Oval 48"/>
            <p:cNvSpPr/>
            <p:nvPr/>
          </p:nvSpPr>
          <p:spPr>
            <a:xfrm>
              <a:off x="0" y="2667000"/>
              <a:ext cx="4191000" cy="41910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1000"/>
                  </a:schemeClr>
                </a:gs>
                <a:gs pos="75000">
                  <a:schemeClr val="accent1">
                    <a:lumMod val="60000"/>
                    <a:lumOff val="40000"/>
                    <a:alpha val="0"/>
                  </a:schemeClr>
                </a:gs>
                <a:gs pos="36000">
                  <a:schemeClr val="accent1">
                    <a:lumMod val="60000"/>
                    <a:lumOff val="40000"/>
                    <a:alpha val="1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8" name="Oval 17"/>
            <p:cNvSpPr/>
            <p:nvPr/>
          </p:nvSpPr>
          <p:spPr>
            <a:xfrm>
              <a:off x="8609012" y="5865239"/>
              <a:ext cx="990600" cy="990600"/>
            </a:xfrm>
            <a:prstGeom prst="ellipse">
              <a:avLst/>
            </a:prstGeom>
            <a:gradFill flip="none" rotWithShape="1">
              <a:gsLst>
                <a:gs pos="0">
                  <a:schemeClr val="accent1">
                    <a:lumMod val="60000"/>
                    <a:lumOff val="40000"/>
                    <a:alpha val="10000"/>
                  </a:schemeClr>
                </a:gs>
                <a:gs pos="66000">
                  <a:schemeClr val="accent1">
                    <a:lumMod val="60000"/>
                    <a:lumOff val="40000"/>
                    <a:alpha val="0"/>
                  </a:schemeClr>
                </a:gs>
                <a:gs pos="31000">
                  <a:schemeClr val="accent1">
                    <a:lumMod val="60000"/>
                    <a:lumOff val="40000"/>
                    <a:alpha val="5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5"/>
            <p:cNvSpPr/>
            <p:nvPr/>
          </p:nvSpPr>
          <p:spPr bwMode="gray">
            <a:xfrm rot="21010068">
              <a:off x="8490951" y="1797517"/>
              <a:ext cx="3299407" cy="440924"/>
            </a:xfrm>
            <a:custGeom>
              <a:avLst/>
              <a:gdLst/>
              <a:ahLst/>
              <a:cxnLst/>
              <a:rect l="l" t="t" r="r" b="b"/>
              <a:pathLst>
                <a:path w="10000" h="5291">
                  <a:moveTo>
                    <a:pt x="85" y="2532"/>
                  </a:moveTo>
                  <a:cubicBezTo>
                    <a:pt x="1736" y="3911"/>
                    <a:pt x="7524" y="5298"/>
                    <a:pt x="9958" y="5291"/>
                  </a:cubicBezTo>
                  <a:cubicBezTo>
                    <a:pt x="9989" y="1958"/>
                    <a:pt x="9969" y="3333"/>
                    <a:pt x="10000" y="0"/>
                  </a:cubicBezTo>
                  <a:lnTo>
                    <a:pt x="10000" y="0"/>
                  </a:lnTo>
                  <a:lnTo>
                    <a:pt x="9667" y="204"/>
                  </a:lnTo>
                  <a:lnTo>
                    <a:pt x="9334" y="400"/>
                  </a:lnTo>
                  <a:lnTo>
                    <a:pt x="9001" y="590"/>
                  </a:lnTo>
                  <a:lnTo>
                    <a:pt x="8667" y="753"/>
                  </a:lnTo>
                  <a:lnTo>
                    <a:pt x="8333" y="917"/>
                  </a:lnTo>
                  <a:lnTo>
                    <a:pt x="7999" y="1071"/>
                  </a:lnTo>
                  <a:lnTo>
                    <a:pt x="7669" y="1202"/>
                  </a:lnTo>
                  <a:lnTo>
                    <a:pt x="7333" y="1325"/>
                  </a:lnTo>
                  <a:lnTo>
                    <a:pt x="7000" y="1440"/>
                  </a:lnTo>
                  <a:lnTo>
                    <a:pt x="6673" y="1538"/>
                  </a:lnTo>
                  <a:lnTo>
                    <a:pt x="6340" y="1636"/>
                  </a:lnTo>
                  <a:lnTo>
                    <a:pt x="6013" y="1719"/>
                  </a:lnTo>
                  <a:lnTo>
                    <a:pt x="5686" y="1784"/>
                  </a:lnTo>
                  <a:lnTo>
                    <a:pt x="5359" y="1850"/>
                  </a:lnTo>
                  <a:lnTo>
                    <a:pt x="5036" y="1906"/>
                  </a:lnTo>
                  <a:lnTo>
                    <a:pt x="4717" y="1948"/>
                  </a:lnTo>
                  <a:lnTo>
                    <a:pt x="4396" y="1980"/>
                  </a:lnTo>
                  <a:lnTo>
                    <a:pt x="4079" y="2013"/>
                  </a:lnTo>
                  <a:lnTo>
                    <a:pt x="3766" y="2029"/>
                  </a:lnTo>
                  <a:lnTo>
                    <a:pt x="3454" y="2046"/>
                  </a:lnTo>
                  <a:lnTo>
                    <a:pt x="3145" y="2053"/>
                  </a:lnTo>
                  <a:lnTo>
                    <a:pt x="2839" y="2046"/>
                  </a:lnTo>
                  <a:lnTo>
                    <a:pt x="2537" y="2046"/>
                  </a:lnTo>
                  <a:lnTo>
                    <a:pt x="2238" y="2029"/>
                  </a:lnTo>
                  <a:lnTo>
                    <a:pt x="1943" y="2004"/>
                  </a:lnTo>
                  <a:lnTo>
                    <a:pt x="1653" y="1980"/>
                  </a:lnTo>
                  <a:lnTo>
                    <a:pt x="1368" y="1955"/>
                  </a:lnTo>
                  <a:lnTo>
                    <a:pt x="1085" y="1915"/>
                  </a:lnTo>
                  <a:lnTo>
                    <a:pt x="806" y="1873"/>
                  </a:lnTo>
                  <a:lnTo>
                    <a:pt x="533" y="1833"/>
                  </a:lnTo>
                  <a:lnTo>
                    <a:pt x="0" y="1726"/>
                  </a:lnTo>
                  <a:cubicBezTo>
                    <a:pt x="28" y="1995"/>
                    <a:pt x="57" y="2263"/>
                    <a:pt x="85" y="2532"/>
                  </a:cubicBezTo>
                  <a:close/>
                </a:path>
              </a:pathLst>
            </a:custGeom>
            <a:solidFill>
              <a:schemeClr val="bg1">
                <a:alpha val="20000"/>
              </a:schemeClr>
            </a:solidFill>
            <a:ln>
              <a:noFill/>
            </a:ln>
          </p:spPr>
        </p:sp>
        <p:sp>
          <p:nvSpPr>
            <p:cNvPr id="16" name="Freeform 5"/>
            <p:cNvSpPr/>
            <p:nvPr/>
          </p:nvSpPr>
          <p:spPr bwMode="gray">
            <a:xfrm>
              <a:off x="459506" y="1866405"/>
              <a:ext cx="11277600" cy="4533900"/>
            </a:xfrm>
            <a:custGeom>
              <a:avLst/>
              <a:gdLst/>
              <a:ahLst/>
              <a:cxnLst/>
              <a:rect l="0" t="0" r="r" b="b"/>
              <a:pathLst>
                <a:path w="7104" h="2856">
                  <a:moveTo>
                    <a:pt x="0" y="0"/>
                  </a:moveTo>
                  <a:lnTo>
                    <a:pt x="0" y="2856"/>
                  </a:lnTo>
                  <a:lnTo>
                    <a:pt x="7104" y="2856"/>
                  </a:lnTo>
                  <a:lnTo>
                    <a:pt x="7104" y="1"/>
                  </a:lnTo>
                  <a:lnTo>
                    <a:pt x="7104" y="1"/>
                  </a:lnTo>
                  <a:lnTo>
                    <a:pt x="6943" y="26"/>
                  </a:lnTo>
                  <a:lnTo>
                    <a:pt x="6782" y="50"/>
                  </a:lnTo>
                  <a:lnTo>
                    <a:pt x="6621" y="73"/>
                  </a:lnTo>
                  <a:lnTo>
                    <a:pt x="6459" y="93"/>
                  </a:lnTo>
                  <a:lnTo>
                    <a:pt x="6298" y="113"/>
                  </a:lnTo>
                  <a:lnTo>
                    <a:pt x="6136" y="132"/>
                  </a:lnTo>
                  <a:lnTo>
                    <a:pt x="5976" y="148"/>
                  </a:lnTo>
                  <a:lnTo>
                    <a:pt x="5814" y="163"/>
                  </a:lnTo>
                  <a:lnTo>
                    <a:pt x="5653" y="177"/>
                  </a:lnTo>
                  <a:lnTo>
                    <a:pt x="5494" y="189"/>
                  </a:lnTo>
                  <a:lnTo>
                    <a:pt x="5334" y="201"/>
                  </a:lnTo>
                  <a:lnTo>
                    <a:pt x="5175" y="211"/>
                  </a:lnTo>
                  <a:lnTo>
                    <a:pt x="5017" y="219"/>
                  </a:lnTo>
                  <a:lnTo>
                    <a:pt x="4859" y="227"/>
                  </a:lnTo>
                  <a:lnTo>
                    <a:pt x="4703" y="234"/>
                  </a:lnTo>
                  <a:lnTo>
                    <a:pt x="4548" y="239"/>
                  </a:lnTo>
                  <a:lnTo>
                    <a:pt x="4393" y="243"/>
                  </a:lnTo>
                  <a:lnTo>
                    <a:pt x="4240" y="247"/>
                  </a:lnTo>
                  <a:lnTo>
                    <a:pt x="4088" y="249"/>
                  </a:lnTo>
                  <a:lnTo>
                    <a:pt x="3937" y="251"/>
                  </a:lnTo>
                  <a:lnTo>
                    <a:pt x="3788" y="252"/>
                  </a:lnTo>
                  <a:lnTo>
                    <a:pt x="3640" y="251"/>
                  </a:lnTo>
                  <a:lnTo>
                    <a:pt x="3494" y="251"/>
                  </a:lnTo>
                  <a:lnTo>
                    <a:pt x="3349" y="249"/>
                  </a:lnTo>
                  <a:lnTo>
                    <a:pt x="3207" y="246"/>
                  </a:lnTo>
                  <a:lnTo>
                    <a:pt x="3066" y="243"/>
                  </a:lnTo>
                  <a:lnTo>
                    <a:pt x="2928" y="240"/>
                  </a:lnTo>
                  <a:lnTo>
                    <a:pt x="2791" y="235"/>
                  </a:lnTo>
                  <a:lnTo>
                    <a:pt x="2656" y="230"/>
                  </a:lnTo>
                  <a:lnTo>
                    <a:pt x="2524" y="225"/>
                  </a:lnTo>
                  <a:lnTo>
                    <a:pt x="2266" y="212"/>
                  </a:lnTo>
                  <a:lnTo>
                    <a:pt x="2019" y="198"/>
                  </a:lnTo>
                  <a:lnTo>
                    <a:pt x="1782" y="183"/>
                  </a:lnTo>
                  <a:lnTo>
                    <a:pt x="1557" y="167"/>
                  </a:lnTo>
                  <a:lnTo>
                    <a:pt x="1343" y="150"/>
                  </a:lnTo>
                  <a:lnTo>
                    <a:pt x="1144" y="132"/>
                  </a:lnTo>
                  <a:lnTo>
                    <a:pt x="957" y="114"/>
                  </a:lnTo>
                  <a:lnTo>
                    <a:pt x="785" y="96"/>
                  </a:lnTo>
                  <a:lnTo>
                    <a:pt x="627" y="79"/>
                  </a:lnTo>
                  <a:lnTo>
                    <a:pt x="487" y="63"/>
                  </a:lnTo>
                  <a:lnTo>
                    <a:pt x="361" y="48"/>
                  </a:lnTo>
                  <a:lnTo>
                    <a:pt x="254" y="35"/>
                  </a:lnTo>
                  <a:lnTo>
                    <a:pt x="165" y="23"/>
                  </a:lnTo>
                  <a:lnTo>
                    <a:pt x="42" y="6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  <p:sp>
          <p:nvSpPr>
            <p:cNvPr id="19" name="Freeform 5"/>
            <p:cNvSpPr>
              <a:spLocks noEditPoints="1"/>
            </p:cNvSpPr>
            <p:nvPr/>
          </p:nvSpPr>
          <p:spPr bwMode="gray">
            <a:xfrm>
              <a:off x="0" y="1587"/>
              <a:ext cx="12192000" cy="6856413"/>
            </a:xfrm>
            <a:custGeom>
              <a:avLst/>
              <a:gdLst/>
              <a:ahLst/>
              <a:cxnLst/>
              <a:rect l="0" t="0" r="r" b="b"/>
              <a:pathLst>
                <a:path w="15356" h="8638">
                  <a:moveTo>
                    <a:pt x="0" y="0"/>
                  </a:moveTo>
                  <a:lnTo>
                    <a:pt x="0" y="8638"/>
                  </a:lnTo>
                  <a:lnTo>
                    <a:pt x="15356" y="8638"/>
                  </a:lnTo>
                  <a:lnTo>
                    <a:pt x="15356" y="0"/>
                  </a:lnTo>
                  <a:lnTo>
                    <a:pt x="0" y="0"/>
                  </a:lnTo>
                  <a:close/>
                  <a:moveTo>
                    <a:pt x="14748" y="8038"/>
                  </a:moveTo>
                  <a:lnTo>
                    <a:pt x="600" y="8038"/>
                  </a:lnTo>
                  <a:lnTo>
                    <a:pt x="600" y="592"/>
                  </a:lnTo>
                  <a:lnTo>
                    <a:pt x="14748" y="592"/>
                  </a:lnTo>
                  <a:lnTo>
                    <a:pt x="14748" y="8038"/>
                  </a:lnTo>
                  <a:close/>
                </a:path>
              </a:pathLst>
            </a:custGeom>
            <a:solidFill>
              <a:schemeClr val="bg1"/>
            </a:solidFill>
            <a:ln>
              <a:noFill/>
            </a:ln>
          </p:spPr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gray">
          <a:xfrm>
            <a:off x="1154954" y="947920"/>
            <a:ext cx="8761413" cy="72848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2603500"/>
            <a:ext cx="8761413" cy="34163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61110" y="6391839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1" i="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650938" y="6394407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1" i="0">
                <a:solidFill>
                  <a:schemeClr val="accent1"/>
                </a:solidFill>
              </a:defRPr>
            </a:lvl1pPr>
          </a:lstStyle>
          <a:p>
            <a:fld id="{564B320A-89BA-47B2-A525-92E8D10B06E4}" type="datetimeFigureOut">
              <a:rPr lang="en-US" dirty="0"/>
              <a:t>9/30/2019</a:t>
            </a:fld>
            <a:endParaRPr lang="en-US" dirty="0"/>
          </a:p>
        </p:txBody>
      </p:sp>
      <p:sp>
        <p:nvSpPr>
          <p:cNvPr id="20" name="Rectangle 19"/>
          <p:cNvSpPr/>
          <p:nvPr/>
        </p:nvSpPr>
        <p:spPr>
          <a:xfrm>
            <a:off x="10443728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bg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b="0" i="0" kern="1200">
          <a:solidFill>
            <a:schemeClr val="bg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b="0" i="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/>
              <a:t>Order of Operations/BEDMAS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029479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Order of operations/BEDMAS applied to the contents of parentheses</a:t>
            </a:r>
          </a:p>
          <a:p>
            <a:r>
              <a:rPr lang="en-CA" dirty="0"/>
              <a:t>For example, if you have this formula:</a:t>
            </a:r>
          </a:p>
          <a:p>
            <a:pPr marL="457200" lvl="1" indent="0">
              <a:buNone/>
            </a:pPr>
            <a:r>
              <a:rPr lang="en-CA" dirty="0"/>
              <a:t>2 * (3 + 6 * 7)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/>
              <a:t>	The 6 * 7 would be done first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/>
              <a:t>The 3 would be added within the parentheses</a:t>
            </a:r>
          </a:p>
          <a:p>
            <a:pPr marL="800100" lvl="1" indent="-342900">
              <a:buFont typeface="+mj-lt"/>
              <a:buAutoNum type="arabicPeriod"/>
            </a:pPr>
            <a:r>
              <a:rPr lang="en-CA" dirty="0"/>
              <a:t>Finally, the result is multiplied by 2.</a:t>
            </a:r>
          </a:p>
          <a:p>
            <a:r>
              <a:rPr lang="en-CA" dirty="0"/>
              <a:t>The actual answer would be 90.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35998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35172" y="2367597"/>
            <a:ext cx="7800975" cy="29432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20897" y="5297169"/>
            <a:ext cx="7715250" cy="1409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713982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the result of: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Type your response into the box below: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80260" y="2947987"/>
            <a:ext cx="2667000" cy="809625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48840" y="4263390"/>
            <a:ext cx="7467600" cy="495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9950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156005" y="2603500"/>
            <a:ext cx="2760802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313468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the result of: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Type your response into the box below: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840" y="4263390"/>
            <a:ext cx="7467600" cy="4953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33612" y="2965132"/>
            <a:ext cx="3457575" cy="8667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81331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 Practice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29945" y="2603500"/>
            <a:ext cx="2612923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0774218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 Practice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What is the result of: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Type your response into the box below: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8840" y="4263390"/>
            <a:ext cx="7467600" cy="495300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216467" y="3007995"/>
            <a:ext cx="4162425" cy="7810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7066988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 Practice</a:t>
            </a:r>
            <a:endParaRPr lang="en-US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02355" y="2603500"/>
            <a:ext cx="2668102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96390700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37668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When Processing performs arithmetic operations, it follows a strict set of guidelines of what to do and in what order. These are called Order of Operations/BEDMAS:</a:t>
            </a:r>
          </a:p>
          <a:p>
            <a:pPr>
              <a:buFont typeface="+mj-lt"/>
              <a:buAutoNum type="arabicPeriod"/>
            </a:pPr>
            <a:r>
              <a:rPr lang="en-US" dirty="0"/>
              <a:t>Parenthesis</a:t>
            </a:r>
          </a:p>
          <a:p>
            <a:pPr lvl="1"/>
            <a:r>
              <a:rPr lang="en-US" dirty="0"/>
              <a:t>Any operations in Parenthesis are done first</a:t>
            </a:r>
          </a:p>
          <a:p>
            <a:pPr>
              <a:buFont typeface="+mj-lt"/>
              <a:buAutoNum type="arabicPeriod"/>
            </a:pPr>
            <a:r>
              <a:rPr lang="en-US" dirty="0"/>
              <a:t>Multiplication/Division</a:t>
            </a:r>
          </a:p>
          <a:p>
            <a:pPr lvl="1"/>
            <a:r>
              <a:rPr lang="en-US" dirty="0"/>
              <a:t>Left to right in the order encountered</a:t>
            </a:r>
          </a:p>
          <a:p>
            <a:pPr>
              <a:buFont typeface="+mj-lt"/>
              <a:buAutoNum type="arabicPeriod"/>
            </a:pPr>
            <a:r>
              <a:rPr lang="en-US" dirty="0"/>
              <a:t>Addition/Subtraction</a:t>
            </a:r>
          </a:p>
          <a:p>
            <a:pPr lvl="1"/>
            <a:r>
              <a:rPr lang="en-US" dirty="0"/>
              <a:t>Left to right in the order encountered</a:t>
            </a:r>
          </a:p>
          <a:p>
            <a:pPr>
              <a:buFont typeface="+mj-lt"/>
              <a:buAutoNum type="arabicPeriod"/>
            </a:pPr>
            <a:r>
              <a:rPr lang="en-US" dirty="0"/>
              <a:t>Assignment</a:t>
            </a:r>
          </a:p>
          <a:p>
            <a:pPr lvl="1"/>
            <a:r>
              <a:rPr lang="en-US" dirty="0"/>
              <a:t>Places the value into the variable</a:t>
            </a:r>
          </a:p>
        </p:txBody>
      </p:sp>
    </p:spTree>
    <p:extLst>
      <p:ext uri="{BB962C8B-B14F-4D97-AF65-F5344CB8AC3E}">
        <p14:creationId xmlns:p14="http://schemas.microsoft.com/office/powerpoint/2010/main" val="432784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Basic Math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54954" y="2603500"/>
            <a:ext cx="8761413" cy="768350"/>
          </a:xfrm>
        </p:spPr>
        <p:txBody>
          <a:bodyPr/>
          <a:lstStyle/>
          <a:p>
            <a:r>
              <a:rPr lang="en-CA" dirty="0"/>
              <a:t>Math operators are the characters used to instruct Processing you want to perform calculations:</a:t>
            </a:r>
          </a:p>
          <a:p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8610" y="3371850"/>
            <a:ext cx="6134100" cy="3105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81724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Basic Math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Math operations are typically used on the right hand side of the assignment operator (=), which assigns the result of a calculation to a variable.</a:t>
            </a:r>
          </a:p>
          <a:p>
            <a:endParaRPr lang="en-CA" dirty="0"/>
          </a:p>
          <a:p>
            <a:endParaRPr lang="en-CA" dirty="0"/>
          </a:p>
          <a:p>
            <a:r>
              <a:rPr lang="en-CA" dirty="0"/>
              <a:t>Math operations can also be used as values in other statements.</a:t>
            </a:r>
            <a:endParaRPr lang="en-US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81150" y="3530600"/>
            <a:ext cx="7505700" cy="781050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581150" y="4710112"/>
            <a:ext cx="7505700" cy="10572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90675" y="5767387"/>
            <a:ext cx="7496175" cy="933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178190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When Processing performs arithmetic operations, it follows a strict set of guidelines of what to do and in what order. This is the default order:</a:t>
            </a:r>
          </a:p>
          <a:p>
            <a:pPr marL="914400" lvl="1" indent="-396875">
              <a:buFont typeface="+mj-lt"/>
              <a:buAutoNum type="arabicPeriod"/>
            </a:pPr>
            <a:r>
              <a:rPr lang="en-CA" dirty="0"/>
              <a:t>Multiplication/Division</a:t>
            </a:r>
          </a:p>
          <a:p>
            <a:pPr lvl="2" indent="-285750"/>
            <a:r>
              <a:rPr lang="en-CA" dirty="0"/>
              <a:t>Left to right in the order encountered</a:t>
            </a:r>
          </a:p>
          <a:p>
            <a:pPr marL="800100" lvl="1">
              <a:buFont typeface="+mj-lt"/>
              <a:buAutoNum type="arabicPeriod"/>
            </a:pPr>
            <a:r>
              <a:rPr lang="en-CA" dirty="0"/>
              <a:t>Addition/Subtraction</a:t>
            </a:r>
          </a:p>
          <a:p>
            <a:pPr lvl="2"/>
            <a:r>
              <a:rPr lang="en-CA" dirty="0"/>
              <a:t>Left to right in the order encountered</a:t>
            </a:r>
          </a:p>
          <a:p>
            <a:pPr marL="800100" lvl="1">
              <a:buFont typeface="+mj-lt"/>
              <a:buAutoNum type="arabicPeriod"/>
            </a:pPr>
            <a:r>
              <a:rPr lang="en-CA" dirty="0"/>
              <a:t>Assignment</a:t>
            </a:r>
          </a:p>
          <a:p>
            <a:pPr marL="1203325" lvl="2" indent="-285750"/>
            <a:r>
              <a:rPr lang="en-CA" dirty="0"/>
              <a:t>Places the value into the variable</a:t>
            </a:r>
          </a:p>
          <a:p>
            <a:pPr marL="400050">
              <a:buFont typeface="+mj-lt"/>
              <a:buAutoNum type="arabicPeriod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6952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				</a:t>
            </a:r>
            <a:r>
              <a:rPr lang="en-CA" dirty="0" err="1"/>
              <a:t>computedValue</a:t>
            </a:r>
            <a:r>
              <a:rPr lang="en-CA" dirty="0"/>
              <a:t> = 15 – 4 * 2 – 1;</a:t>
            </a:r>
          </a:p>
          <a:p>
            <a:pPr marL="0" indent="0">
              <a:buNone/>
            </a:pPr>
            <a:endParaRPr lang="en-CA" dirty="0"/>
          </a:p>
          <a:p>
            <a:pPr>
              <a:buFont typeface="+mj-lt"/>
              <a:buAutoNum type="arabicPeriod"/>
            </a:pPr>
            <a:r>
              <a:rPr lang="en-CA" dirty="0"/>
              <a:t>The 4*2 multiplication is done first, yielding an answer of 8</a:t>
            </a:r>
          </a:p>
          <a:p>
            <a:pPr>
              <a:buFont typeface="+mj-lt"/>
              <a:buAutoNum type="arabicPeriod"/>
            </a:pPr>
            <a:r>
              <a:rPr lang="en-CA" dirty="0"/>
              <a:t>Next is 15-8 (result of the multiplication), yielding an answer of 7</a:t>
            </a:r>
          </a:p>
          <a:p>
            <a:pPr>
              <a:buFont typeface="+mj-lt"/>
              <a:buAutoNum type="arabicPeriod"/>
            </a:pPr>
            <a:r>
              <a:rPr lang="en-CA" dirty="0"/>
              <a:t>Last is 7 (from subtraction above) – 1, yielding a final answer of 6</a:t>
            </a:r>
          </a:p>
          <a:p>
            <a:pPr>
              <a:buFont typeface="+mj-lt"/>
              <a:buAutoNum type="arabicPeriod"/>
            </a:pPr>
            <a:r>
              <a:rPr lang="en-CA" dirty="0"/>
              <a:t>Now place the final answer 6 into variable </a:t>
            </a:r>
            <a:r>
              <a:rPr lang="en-CA" dirty="0" err="1"/>
              <a:t>computedValue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7902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Order of Operations/BEDMAS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90758" y="2603500"/>
            <a:ext cx="5691297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313735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Altering the Order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/>
              <a:t>The default order of operations can be changed using parentheses ‘(‘ and ‘)’</a:t>
            </a:r>
          </a:p>
          <a:p>
            <a:r>
              <a:rPr lang="en-CA" dirty="0"/>
              <a:t>When parentheses are used, it instructs Processing to ‘do anything in parentheses first’.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22282" y="4491990"/>
            <a:ext cx="4410075" cy="1714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700611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Altering the Order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CA" dirty="0"/>
              <a:t>		</a:t>
            </a:r>
            <a:r>
              <a:rPr lang="en-CA" dirty="0" err="1"/>
              <a:t>computedValue</a:t>
            </a:r>
            <a:r>
              <a:rPr lang="en-CA" dirty="0"/>
              <a:t> = 15 – 4 * (2 – 1);</a:t>
            </a:r>
          </a:p>
          <a:p>
            <a:endParaRPr lang="en-CA" dirty="0"/>
          </a:p>
          <a:p>
            <a:pPr>
              <a:buFont typeface="+mj-lt"/>
              <a:buAutoNum type="arabicPeriod"/>
            </a:pPr>
            <a:r>
              <a:rPr lang="en-CA" dirty="0"/>
              <a:t>Complete parentheses first (2-1) = 1</a:t>
            </a:r>
          </a:p>
          <a:p>
            <a:pPr>
              <a:buFont typeface="+mj-lt"/>
              <a:buAutoNum type="arabicPeriod"/>
            </a:pPr>
            <a:r>
              <a:rPr lang="en-CA" dirty="0"/>
              <a:t>Complete multiplication next</a:t>
            </a:r>
            <a:br>
              <a:rPr lang="en-CA" dirty="0"/>
            </a:br>
            <a:r>
              <a:rPr lang="en-CA" dirty="0"/>
              <a:t>4 * 1 (result of calculation in parentheses) = 4</a:t>
            </a:r>
          </a:p>
          <a:p>
            <a:pPr>
              <a:buFont typeface="+mj-lt"/>
              <a:buAutoNum type="arabicPeriod"/>
            </a:pPr>
            <a:r>
              <a:rPr lang="en-CA" dirty="0"/>
              <a:t>Complete final subtraction of 15 – 4 (result of multiplication), yielding a final answer of 11</a:t>
            </a:r>
          </a:p>
          <a:p>
            <a:pPr>
              <a:buFont typeface="+mj-lt"/>
              <a:buAutoNum type="arabicPeriod"/>
            </a:pPr>
            <a:r>
              <a:rPr lang="en-CA" dirty="0"/>
              <a:t>Assign the final answer into variable </a:t>
            </a:r>
            <a:br>
              <a:rPr lang="en-CA" dirty="0"/>
            </a:br>
            <a:r>
              <a:rPr lang="en-CA" dirty="0" err="1"/>
              <a:t>computedValue</a:t>
            </a:r>
            <a:endParaRPr lang="en-CA" dirty="0"/>
          </a:p>
          <a:p>
            <a:endParaRPr lang="en-CA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350732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/>
              <a:t>Altering the Order Example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44807" y="2603500"/>
            <a:ext cx="5783198" cy="3416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30735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 Boardroom">
  <a:themeElements>
    <a:clrScheme name="Ion Boardroom">
      <a:dk1>
        <a:sysClr val="windowText" lastClr="000000"/>
      </a:dk1>
      <a:lt1>
        <a:sysClr val="window" lastClr="FFFFFF"/>
      </a:lt1>
      <a:dk2>
        <a:srgbClr val="EE5818"/>
      </a:dk2>
      <a:lt2>
        <a:srgbClr val="EBEBEB"/>
      </a:lt2>
      <a:accent1>
        <a:srgbClr val="F5A408"/>
      </a:accent1>
      <a:accent2>
        <a:srgbClr val="FA731A"/>
      </a:accent2>
      <a:accent3>
        <a:srgbClr val="AB9281"/>
      </a:accent3>
      <a:accent4>
        <a:srgbClr val="A18CD0"/>
      </a:accent4>
      <a:accent5>
        <a:srgbClr val="8EBBD2"/>
      </a:accent5>
      <a:accent6>
        <a:srgbClr val="ACC995"/>
      </a:accent6>
      <a:hlink>
        <a:srgbClr val="FAC96A"/>
      </a:hlink>
      <a:folHlink>
        <a:srgbClr val="FCDB9B"/>
      </a:folHlink>
    </a:clrScheme>
    <a:fontScheme name="Ion Boardroom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 Boardroom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hueMod val="104000"/>
                <a:satMod val="128000"/>
                <a:lumMod val="104000"/>
              </a:schemeClr>
            </a:gs>
            <a:gs pos="100000">
              <a:schemeClr val="phClr">
                <a:shade val="76000"/>
                <a:hueMod val="89000"/>
                <a:satMod val="164000"/>
                <a:lumMod val="68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2000"/>
                <a:hueMod val="42000"/>
                <a:satMod val="124000"/>
                <a:lumMod val="62000"/>
              </a:schemeClr>
              <a:schemeClr val="phClr">
                <a:tint val="96000"/>
                <a:satMod val="130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 Boardroom" id="{FC33163D-4339-46B1-8EED-24C834239D99}" vid="{BF1C4790-FE3C-4020-8CA7-00621DA7BBB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TM02900722[[fn=Ion Boardroom]]</Template>
  <TotalTime>44</TotalTime>
  <Words>361</Words>
  <Application>Microsoft Office PowerPoint</Application>
  <PresentationFormat>Widescreen</PresentationFormat>
  <Paragraphs>72</Paragraphs>
  <Slides>18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2" baseType="lpstr">
      <vt:lpstr>Arial</vt:lpstr>
      <vt:lpstr>Century Gothic</vt:lpstr>
      <vt:lpstr>Wingdings 3</vt:lpstr>
      <vt:lpstr>Ion Boardroom</vt:lpstr>
      <vt:lpstr>Order of Operations/BEDMAS</vt:lpstr>
      <vt:lpstr>Basic Math Operators</vt:lpstr>
      <vt:lpstr>Basic Math Operators</vt:lpstr>
      <vt:lpstr>Order of Operations/BEDMAS</vt:lpstr>
      <vt:lpstr>Order of Operations/BEDMAS Example</vt:lpstr>
      <vt:lpstr>Order of Operations/BEDMAS Example</vt:lpstr>
      <vt:lpstr>Altering the Order</vt:lpstr>
      <vt:lpstr>Altering the Order Example</vt:lpstr>
      <vt:lpstr>Altering the Order Example</vt:lpstr>
      <vt:lpstr>Order of Operations/BEDMAS</vt:lpstr>
      <vt:lpstr>Order of Operations/BEDMAS Example</vt:lpstr>
      <vt:lpstr>Order of Operations/BEDMAS Practice</vt:lpstr>
      <vt:lpstr>Order of Operations/BEDMAS Practice</vt:lpstr>
      <vt:lpstr>Order of Operations/BEDMAS Practice</vt:lpstr>
      <vt:lpstr>Order of Operations/BEDMAS Practice</vt:lpstr>
      <vt:lpstr>Order of Operations/BEDMAS Practice</vt:lpstr>
      <vt:lpstr>Order of Operations/BEDMAS Practice</vt:lpstr>
      <vt:lpstr>Summary</vt:lpstr>
    </vt:vector>
  </TitlesOfParts>
  <Company>Red River College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Order of Operations/BEDMAS</dc:title>
  <dc:creator>Sylvia Froese</dc:creator>
  <cp:lastModifiedBy>hp-admin</cp:lastModifiedBy>
  <cp:revision>12</cp:revision>
  <dcterms:created xsi:type="dcterms:W3CDTF">2019-06-24T14:07:59Z</dcterms:created>
  <dcterms:modified xsi:type="dcterms:W3CDTF">2019-10-01T01:22:39Z</dcterms:modified>
</cp:coreProperties>
</file>