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AFF2B-5BE9-4116-8E0C-14430DEEF59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B443D-13D7-4873-BEB8-5589A201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1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https://www.canada.ca/en/revenue-agency/services/forms-publications/publications/rc4022/general-information-gst-hst-registrants.html#H1_106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B443D-13D7-4873-BEB8-5589A201161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2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98A8B4-27B6-474D-982B-9E9F1659CFE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D957C1-A022-4518-B03F-70AE37C7CE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q4zCQ6rda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save money shopping for groceries is to use manufacturer coupons. These are special vouchers made by companies that manufacture, process and package foods.</a:t>
            </a:r>
          </a:p>
          <a:p>
            <a:endParaRPr lang="en-US" dirty="0"/>
          </a:p>
          <a:p>
            <a:r>
              <a:rPr lang="en-US" dirty="0" smtClean="0"/>
              <a:t>The consumer can usually save a few cents for the food </a:t>
            </a:r>
            <a:r>
              <a:rPr lang="en-US" smtClean="0"/>
              <a:t>item mentioned on the coupon.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9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Extreme Couponing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6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</a:p>
          <a:p>
            <a:r>
              <a:rPr lang="en-US" dirty="0" smtClean="0"/>
              <a:t>Molly has a coupon for 85¢ off each box of Frosted Flakes. If one box costs $3.99, how much will it cost if Molly decides to buy 3 boxes?</a:t>
            </a:r>
          </a:p>
          <a:p>
            <a:endParaRPr lang="en-US" dirty="0"/>
          </a:p>
          <a:p>
            <a:r>
              <a:rPr lang="en-US" dirty="0" smtClean="0"/>
              <a:t>Price for one box 3.99 - .85 = $3.14</a:t>
            </a:r>
          </a:p>
          <a:p>
            <a:r>
              <a:rPr lang="en-US" dirty="0" smtClean="0"/>
              <a:t>Price for 3 boxes 3 x 3.14 = $9.42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5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</a:p>
          <a:p>
            <a:r>
              <a:rPr lang="en-US" dirty="0" smtClean="0"/>
              <a:t>Superstore sells a 2.84 L jug of Tropicana Orange Juice for $5.99. Janet has a coupon for $2.50 off when you buy 2 jugs of Tropicana Orange Juice. Calculate the cost of the OJ if Janet decided to use the coupon.</a:t>
            </a:r>
          </a:p>
          <a:p>
            <a:r>
              <a:rPr lang="en-US" dirty="0" smtClean="0"/>
              <a:t>Cost for 2 jugs 2 x 5.99 = $11.98</a:t>
            </a:r>
          </a:p>
          <a:p>
            <a:r>
              <a:rPr lang="en-US" dirty="0" smtClean="0"/>
              <a:t>Subtract the coupon $11.98 – 2.50 = $9.48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Listed are some coupons that appear in the local paper. These coupons are redeemed at face value at Kidd’s Korner Store, double the value at </a:t>
            </a:r>
            <a:r>
              <a:rPr lang="en-US" dirty="0" err="1" smtClean="0"/>
              <a:t>Lobbela’s</a:t>
            </a:r>
            <a:r>
              <a:rPr lang="en-US" dirty="0" smtClean="0"/>
              <a:t>. No coupons redeemable at H &amp; R because of everyday low prices. With this in mind, calculate the cost of the grocery list at each store.</a:t>
            </a:r>
          </a:p>
          <a:p>
            <a:r>
              <a:rPr lang="en-US" dirty="0" smtClean="0"/>
              <a:t>Where would you shop?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42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Kidd’s Korner Store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772238"/>
              </p:ext>
            </p:extLst>
          </p:nvPr>
        </p:nvGraphicFramePr>
        <p:xfrm>
          <a:off x="1219200" y="2362200"/>
          <a:ext cx="6096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4300606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161173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5886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Coupon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727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can of 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8.39 - .25 = $8.14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292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lbs</a:t>
                      </a:r>
                      <a:r>
                        <a:rPr lang="en-US" dirty="0" smtClean="0"/>
                        <a:t> butter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x 3.49 =   $6.98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71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L ice cream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3.69</a:t>
                      </a:r>
                      <a:r>
                        <a:rPr lang="en-US" baseline="0" dirty="0" smtClean="0"/>
                        <a:t> - .15 = $3.54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92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boxes apple juice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6(1.39 - .10) = $7.74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91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boxes pizza pops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2(3.59- .50) + 4(3.59) = $20.54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0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tube toothpaste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27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$47.73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106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90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Lobbela’s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249700"/>
              </p:ext>
            </p:extLst>
          </p:nvPr>
        </p:nvGraphicFramePr>
        <p:xfrm>
          <a:off x="1295400" y="2438400"/>
          <a:ext cx="6096000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52008597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9706647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3588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Coupon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49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can of 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7.79</a:t>
                      </a:r>
                      <a:r>
                        <a:rPr lang="en-US" baseline="0" dirty="0" smtClean="0"/>
                        <a:t> - .25 = $7.54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826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lbs</a:t>
                      </a:r>
                      <a:r>
                        <a:rPr lang="en-US" dirty="0" smtClean="0"/>
                        <a:t> butter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x 3.19 = $6.38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L ice cream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5.49</a:t>
                      </a:r>
                      <a:r>
                        <a:rPr lang="en-US" baseline="0" dirty="0" smtClean="0"/>
                        <a:t> - .15 = $5.34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boxes apple juice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6(1.59</a:t>
                      </a:r>
                      <a:r>
                        <a:rPr lang="en-US" baseline="0" dirty="0" smtClean="0"/>
                        <a:t> - .10) = $8.94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616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boxes pizza pops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2(3.79-.50) + 4(3.79) = $21.74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459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tube toothpaste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18584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$50.82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04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2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 &amp; R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79721"/>
              </p:ext>
            </p:extLst>
          </p:nvPr>
        </p:nvGraphicFramePr>
        <p:xfrm>
          <a:off x="1447800" y="24384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979960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436754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6072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Coupon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88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can of ham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04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lbs</a:t>
                      </a:r>
                      <a:r>
                        <a:rPr lang="en-US" dirty="0" smtClean="0"/>
                        <a:t> butter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x 3.09 = 6.18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67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L ice cream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47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boxes apple juice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x 1.28 = $7.68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372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 boxes pizza pops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x 3.69 =$ 22.14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44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tube toothpaste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052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$48.87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22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437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 Total costs</a:t>
            </a:r>
          </a:p>
          <a:p>
            <a:r>
              <a:rPr lang="en-US" dirty="0" smtClean="0"/>
              <a:t>Kidd’s Korner Store: 	$47.73</a:t>
            </a:r>
          </a:p>
          <a:p>
            <a:r>
              <a:rPr lang="en-US" dirty="0" err="1" smtClean="0"/>
              <a:t>Lobbela’s</a:t>
            </a:r>
            <a:r>
              <a:rPr lang="en-US" dirty="0" smtClean="0"/>
              <a:t>:			$50.82</a:t>
            </a:r>
          </a:p>
          <a:p>
            <a:r>
              <a:rPr lang="en-US" dirty="0" smtClean="0"/>
              <a:t>H &amp; R			$48.87</a:t>
            </a:r>
          </a:p>
          <a:p>
            <a:endParaRPr lang="en-US" dirty="0"/>
          </a:p>
          <a:p>
            <a:r>
              <a:rPr lang="en-US" dirty="0" smtClean="0"/>
              <a:t>We should shop at Kidd’s Korner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84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Coupons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exercise 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8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Unit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Products are packaged and sold in various sizes, such as 1 L, 2L or 4L jug of milk.</a:t>
            </a:r>
          </a:p>
          <a:p>
            <a:endParaRPr lang="en-US" dirty="0"/>
          </a:p>
          <a:p>
            <a:r>
              <a:rPr lang="en-US" dirty="0" smtClean="0"/>
              <a:t> How can you determine the least expensive choice?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0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0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buying items in a store you need to pay taxes.</a:t>
            </a:r>
          </a:p>
          <a:p>
            <a:r>
              <a:rPr lang="en-US" dirty="0" smtClean="0"/>
              <a:t>In Canada, we have Provincial Sales Tax (PST) and federal Goods and Services Tax (GST)</a:t>
            </a:r>
          </a:p>
          <a:p>
            <a:r>
              <a:rPr lang="en-US" dirty="0" smtClean="0"/>
              <a:t>The percent rate of PST differs from province to province and each province applies sales tax to different commodities.</a:t>
            </a:r>
          </a:p>
          <a:p>
            <a:r>
              <a:rPr lang="en-US" dirty="0" smtClean="0"/>
              <a:t>The GST is the same throughout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51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provinces (Quebec) have a Harmonized Sales Tax which both PST and GST are combined to make one tax.</a:t>
            </a:r>
          </a:p>
          <a:p>
            <a:endParaRPr lang="en-US" dirty="0"/>
          </a:p>
          <a:p>
            <a:r>
              <a:rPr lang="en-US" dirty="0" smtClean="0"/>
              <a:t>In Manitoba, we have PST of 7% and GST of 5%</a:t>
            </a:r>
          </a:p>
          <a:p>
            <a:r>
              <a:rPr lang="en-US" dirty="0" smtClean="0"/>
              <a:t>When you buy goods, you need to think not only of the price but also how much more an item will cost with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60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Review: Calculating </a:t>
            </a:r>
            <a:r>
              <a:rPr lang="en-US" dirty="0" err="1" smtClean="0"/>
              <a:t>Percents</a:t>
            </a:r>
            <a:endParaRPr lang="en-US" dirty="0" smtClean="0"/>
          </a:p>
          <a:p>
            <a:r>
              <a:rPr lang="en-US" dirty="0" smtClean="0"/>
              <a:t>A percent means.. Out of 100</a:t>
            </a:r>
          </a:p>
          <a:p>
            <a:pPr lvl="1"/>
            <a:r>
              <a:rPr lang="en-US" dirty="0" smtClean="0"/>
              <a:t>40% means 40 / 100</a:t>
            </a:r>
          </a:p>
          <a:p>
            <a:pPr lvl="1"/>
            <a:r>
              <a:rPr lang="en-US" dirty="0" smtClean="0"/>
              <a:t>75% means 75 /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59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</a:p>
          <a:p>
            <a:r>
              <a:rPr lang="en-US" dirty="0" smtClean="0"/>
              <a:t>How much tax will Miranda pay when she buys a blouse prices at $49.95 in Manitoba. How much will she pay altogether for the blouse?</a:t>
            </a:r>
          </a:p>
          <a:p>
            <a:r>
              <a:rPr lang="en-US" dirty="0" smtClean="0"/>
              <a:t>PST = 49.95 x .07 = $3.50</a:t>
            </a:r>
          </a:p>
          <a:p>
            <a:r>
              <a:rPr lang="en-US" dirty="0" smtClean="0"/>
              <a:t>GST = 49.95 x .05 = $2.50</a:t>
            </a:r>
          </a:p>
          <a:p>
            <a:r>
              <a:rPr lang="en-US" dirty="0" smtClean="0"/>
              <a:t>Total tax: $6.00</a:t>
            </a:r>
          </a:p>
          <a:p>
            <a:r>
              <a:rPr lang="en-US" dirty="0" smtClean="0"/>
              <a:t>Total Purchase: $49.95 + 6.00 = $55.95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49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much will Travis pay when he buys a Jet’s hat at $32.99 in Manitoba?</a:t>
            </a:r>
          </a:p>
          <a:p>
            <a:r>
              <a:rPr lang="en-US" dirty="0" smtClean="0"/>
              <a:t>32.99 x .07 = 2.31</a:t>
            </a:r>
          </a:p>
          <a:p>
            <a:r>
              <a:rPr lang="en-US" dirty="0" smtClean="0"/>
              <a:t>32.99 x .05 = 1.65</a:t>
            </a:r>
          </a:p>
          <a:p>
            <a:r>
              <a:rPr lang="en-US" dirty="0" smtClean="0"/>
              <a:t>32.99 + 2.31 + 1.65 =</a:t>
            </a:r>
          </a:p>
          <a:p>
            <a:endParaRPr lang="en-US" dirty="0"/>
          </a:p>
          <a:p>
            <a:pPr lvl="1"/>
            <a:r>
              <a:rPr lang="en-US" dirty="0" smtClean="0"/>
              <a:t>$</a:t>
            </a:r>
            <a:r>
              <a:rPr lang="en-US" sz="6600" dirty="0" smtClean="0"/>
              <a:t>36.95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916" y="2133600"/>
            <a:ext cx="2758440" cy="275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98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Goods and Services Exempt from GST</a:t>
            </a:r>
          </a:p>
          <a:p>
            <a:pPr lvl="1"/>
            <a:r>
              <a:rPr lang="en-US" dirty="0" smtClean="0"/>
              <a:t>House sales</a:t>
            </a:r>
          </a:p>
          <a:p>
            <a:pPr lvl="1"/>
            <a:r>
              <a:rPr lang="en-US" dirty="0" smtClean="0"/>
              <a:t>Long term rentals</a:t>
            </a:r>
          </a:p>
          <a:p>
            <a:pPr lvl="1"/>
            <a:r>
              <a:rPr lang="en-US" dirty="0" smtClean="0"/>
              <a:t>Most medical expenses</a:t>
            </a:r>
          </a:p>
          <a:p>
            <a:pPr lvl="1"/>
            <a:r>
              <a:rPr lang="en-US" dirty="0" smtClean="0"/>
              <a:t>Child care services</a:t>
            </a:r>
          </a:p>
          <a:p>
            <a:pPr lvl="1"/>
            <a:r>
              <a:rPr lang="en-US" dirty="0" smtClean="0"/>
              <a:t>Legal aid fees	</a:t>
            </a:r>
          </a:p>
          <a:p>
            <a:pPr lvl="1"/>
            <a:r>
              <a:rPr lang="en-US" dirty="0" smtClean="0"/>
              <a:t>Educational services</a:t>
            </a:r>
          </a:p>
          <a:p>
            <a:pPr lvl="1"/>
            <a:r>
              <a:rPr lang="en-US" dirty="0" smtClean="0"/>
              <a:t>Music lessons</a:t>
            </a:r>
          </a:p>
          <a:p>
            <a:pPr lvl="1"/>
            <a:r>
              <a:rPr lang="en-US" dirty="0" smtClean="0"/>
              <a:t>Some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793713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Do exercise 3.4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Unit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Finding the unit price will allow you to </a:t>
            </a:r>
            <a:r>
              <a:rPr lang="en-US" b="1" dirty="0" smtClean="0"/>
              <a:t>compare</a:t>
            </a:r>
            <a:r>
              <a:rPr lang="en-US" dirty="0" smtClean="0"/>
              <a:t> and help you determine the </a:t>
            </a:r>
            <a:r>
              <a:rPr lang="en-US" b="1" dirty="0" smtClean="0"/>
              <a:t>best value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u="sng" dirty="0" smtClean="0"/>
              <a:t>Unit Price</a:t>
            </a:r>
            <a:r>
              <a:rPr lang="en-US" dirty="0" smtClean="0"/>
              <a:t>: the price per item, per unit of weight or per unit of volume , sometimes referred as </a:t>
            </a:r>
            <a:r>
              <a:rPr lang="en-US" b="1" dirty="0" smtClean="0"/>
              <a:t>unit cost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Unit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of the time you spend</a:t>
            </a:r>
            <a:r>
              <a:rPr lang="en-US" b="1" dirty="0" smtClean="0"/>
              <a:t> less </a:t>
            </a:r>
            <a:r>
              <a:rPr lang="en-US" dirty="0" smtClean="0"/>
              <a:t>per unit when you buy the larger size. However, sometimes the smaller size costs less per unit, especially if there is a </a:t>
            </a:r>
            <a:r>
              <a:rPr lang="en-US" b="1" dirty="0" smtClean="0"/>
              <a:t>sale.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25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Unit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buy a package of 4 rolls of toilet paper for $2.68, calculate the cost per roll.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2.68 / 4 = .67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67 cents per roll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886200"/>
            <a:ext cx="2493406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Unit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</a:p>
          <a:p>
            <a:pPr marL="0" indent="0">
              <a:buNone/>
            </a:pPr>
            <a:r>
              <a:rPr lang="en-US" dirty="0" smtClean="0"/>
              <a:t>Find the price for each of the products listed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534312"/>
              </p:ext>
            </p:extLst>
          </p:nvPr>
        </p:nvGraphicFramePr>
        <p:xfrm>
          <a:off x="1447800" y="304800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Apples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1.98 / kg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Perfume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$2 / ml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.85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/ 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7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Unit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 3: Jellybeans can be bought for the following prices:</a:t>
            </a:r>
          </a:p>
          <a:p>
            <a:pPr lvl="1"/>
            <a:r>
              <a:rPr lang="en-US" dirty="0" smtClean="0"/>
              <a:t>84 cents for 300g</a:t>
            </a:r>
          </a:p>
          <a:p>
            <a:pPr lvl="1"/>
            <a:r>
              <a:rPr lang="en-US" dirty="0" smtClean="0"/>
              <a:t>$1.20 for 500g</a:t>
            </a:r>
          </a:p>
          <a:p>
            <a:pPr lvl="1"/>
            <a:r>
              <a:rPr lang="en-US" dirty="0" smtClean="0"/>
              <a:t>$3.25 for 1.25 kg (1000 g / kg)</a:t>
            </a:r>
          </a:p>
          <a:p>
            <a:r>
              <a:rPr lang="en-US" dirty="0" smtClean="0"/>
              <a:t>Which of these has the lowest unit price?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2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Unit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A) 84 cents / 300 g = .28 cents per gram</a:t>
            </a:r>
          </a:p>
          <a:p>
            <a:r>
              <a:rPr lang="en-US" dirty="0" smtClean="0"/>
              <a:t>B) 120 cents/ 500g =  .24 cents per gram</a:t>
            </a:r>
          </a:p>
          <a:p>
            <a:r>
              <a:rPr lang="en-US" dirty="0" smtClean="0"/>
              <a:t>C) 325 cents / 1250 g = .26 cents per gram</a:t>
            </a:r>
          </a:p>
          <a:p>
            <a:endParaRPr lang="en-US" dirty="0"/>
          </a:p>
          <a:p>
            <a:r>
              <a:rPr lang="en-US" dirty="0" smtClean="0"/>
              <a:t>B has the lowest unit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Unit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mtClean="0"/>
              <a:t>	</a:t>
            </a:r>
            <a:r>
              <a:rPr lang="en-US" sz="4800" smtClean="0"/>
              <a:t>Do </a:t>
            </a:r>
            <a:r>
              <a:rPr lang="en-US" sz="4800" dirty="0" smtClean="0"/>
              <a:t>exercise 3.2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397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1429</TotalTime>
  <Words>1088</Words>
  <Application>Microsoft Office PowerPoint</Application>
  <PresentationFormat>On-screen Show (4:3)</PresentationFormat>
  <Paragraphs>195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Tw Cen MT</vt:lpstr>
      <vt:lpstr>Wingdings</vt:lpstr>
      <vt:lpstr>Wingdings 2</vt:lpstr>
      <vt:lpstr>Median</vt:lpstr>
      <vt:lpstr>Consumer Decisions</vt:lpstr>
      <vt:lpstr>3.2 Unit Price</vt:lpstr>
      <vt:lpstr>3.2 Unit Price</vt:lpstr>
      <vt:lpstr>3.2 Unit Price</vt:lpstr>
      <vt:lpstr>3.2 Unit Price</vt:lpstr>
      <vt:lpstr>3.2 Unit Price</vt:lpstr>
      <vt:lpstr>3.2 Unit Price</vt:lpstr>
      <vt:lpstr>3.2 Unit Price</vt:lpstr>
      <vt:lpstr>3.2 Unit Price</vt:lpstr>
      <vt:lpstr>3.3 Using Coupons</vt:lpstr>
      <vt:lpstr>3.3 Using Coupons</vt:lpstr>
      <vt:lpstr>Using Coupons</vt:lpstr>
      <vt:lpstr>Using Coupons</vt:lpstr>
      <vt:lpstr>Using Coupons</vt:lpstr>
      <vt:lpstr>Using Coupons</vt:lpstr>
      <vt:lpstr>Using Coupons</vt:lpstr>
      <vt:lpstr>Using Coupons</vt:lpstr>
      <vt:lpstr>Using Coupons</vt:lpstr>
      <vt:lpstr>Using Coupons</vt:lpstr>
      <vt:lpstr>Taxes</vt:lpstr>
      <vt:lpstr>Taxes</vt:lpstr>
      <vt:lpstr>Taxes</vt:lpstr>
      <vt:lpstr>Taxes</vt:lpstr>
      <vt:lpstr>Taxes</vt:lpstr>
      <vt:lpstr>Taxes</vt:lpstr>
      <vt:lpstr>Taxes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Decisions</dc:title>
  <dc:creator>Karen Latimer</dc:creator>
  <cp:lastModifiedBy>Karen Latimer</cp:lastModifiedBy>
  <cp:revision>19</cp:revision>
  <dcterms:created xsi:type="dcterms:W3CDTF">2020-10-22T18:18:36Z</dcterms:created>
  <dcterms:modified xsi:type="dcterms:W3CDTF">2020-10-27T18:31:35Z</dcterms:modified>
</cp:coreProperties>
</file>