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4E418-EE7E-405C-B997-3919E91FF70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3D3DE-0AA6-419A-84D3-2BF84FDFB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6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3D3DE-0AA6-419A-84D3-2BF84FDFB5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4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0524E8-7182-4258-A782-007CB80F7E06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4E74CB1-1938-45F3-B43A-001CAB783A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Angle construction &amp; similar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Angles: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150 degrees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75 degrees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When measuring reflex angles, measure the acute or obtuse angles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Subtract the measured angle from 360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330 degrees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270 degrees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683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Complete exercise 1.1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21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angles drawing &amp; Bisecting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Drawing Angles – using a protractor</a:t>
            </a:r>
          </a:p>
          <a:p>
            <a:pPr marL="514350" indent="-514350">
              <a:buAutoNum type="arabicPeriod"/>
            </a:pPr>
            <a:r>
              <a:rPr lang="en-US" sz="2800" b="0" dirty="0" smtClean="0"/>
              <a:t>Using a ruler, construct a ray</a:t>
            </a:r>
          </a:p>
          <a:p>
            <a:pPr marL="514350" indent="-514350">
              <a:buAutoNum type="arabicPeriod"/>
            </a:pPr>
            <a:r>
              <a:rPr lang="en-US" sz="2800" b="0" dirty="0" smtClean="0"/>
              <a:t>Line the protractor’s crossbar with the vertex and the constructed ray with the horizontal line</a:t>
            </a:r>
          </a:p>
          <a:p>
            <a:pPr marL="514350" indent="-514350">
              <a:buAutoNum type="arabicPeriod"/>
            </a:pPr>
            <a:r>
              <a:rPr lang="en-US" sz="2800" b="0" dirty="0" smtClean="0"/>
              <a:t>Using the scale, mark the angle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3489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angles – drawing &amp; bisecting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4. Using the ruler, draw a line segment from the vertex to the mark.</a:t>
            </a:r>
          </a:p>
          <a:p>
            <a:r>
              <a:rPr lang="en-US" sz="2800" b="0" dirty="0" smtClean="0"/>
              <a:t>5. Draw the arc to indicate the angle drawn and label the angle.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725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Angles – drawing &amp; bisecting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/>
              <a:t>Example 1: Draw a 35 degree angle 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7500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angles – Drawing &amp; bisecting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Bisect: to divide into</a:t>
            </a:r>
            <a:r>
              <a:rPr lang="en-US" sz="2800" dirty="0" smtClean="0"/>
              <a:t> two </a:t>
            </a:r>
            <a:r>
              <a:rPr lang="en-US" sz="2800" b="0" dirty="0" smtClean="0"/>
              <a:t>equal parts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When you bisect an angle you divide it into two angles of equal measure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Ex) a 76 degree angle is bisected into two 38 degree angles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965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angles – drawing &amp; bisecting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Angle bisector: a line segment or line that separates the halves of a bisected angle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6787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angles – drawing &amp; bisecting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Bisecting an angle – using a protractor</a:t>
            </a:r>
          </a:p>
          <a:p>
            <a:pPr marL="514350" indent="-514350">
              <a:buAutoNum type="arabicPeriod"/>
            </a:pPr>
            <a:r>
              <a:rPr lang="en-US" sz="2800" b="0" dirty="0" smtClean="0"/>
              <a:t>Measure the angle using a protractor</a:t>
            </a:r>
          </a:p>
          <a:p>
            <a:pPr marL="514350" indent="-514350">
              <a:buAutoNum type="arabicPeriod"/>
            </a:pPr>
            <a:r>
              <a:rPr lang="en-US" sz="2800" b="0" dirty="0" smtClean="0"/>
              <a:t>Divide that measurement by 2</a:t>
            </a:r>
          </a:p>
          <a:p>
            <a:pPr marL="514350" indent="-514350">
              <a:buAutoNum type="arabicPeriod"/>
            </a:pPr>
            <a:r>
              <a:rPr lang="en-US" sz="2800" b="0" dirty="0" smtClean="0"/>
              <a:t>Use the protractor to measure and mark half the angle</a:t>
            </a:r>
          </a:p>
          <a:p>
            <a:pPr marL="514350" indent="-514350">
              <a:buAutoNum type="arabicPeriod"/>
            </a:pPr>
            <a:r>
              <a:rPr lang="en-US" sz="2800" b="0" dirty="0" smtClean="0"/>
              <a:t>Draw a line segment from the vertex to the mark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626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angles: drawing &amp; bisecting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Example 2: Bisect the following angle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1960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Angles – drawing &amp; bisecting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Complete exercise 1.2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r>
              <a:rPr lang="en-US" sz="2800" dirty="0" smtClean="0"/>
              <a:t>Next class: Quick Quiz (sections 1.1 &amp; 1.2)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48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An angle occurs when two </a:t>
            </a:r>
            <a:r>
              <a:rPr lang="en-US" sz="2800" dirty="0" smtClean="0"/>
              <a:t>rays</a:t>
            </a:r>
            <a:r>
              <a:rPr lang="en-US" sz="2800" b="0" dirty="0" smtClean="0"/>
              <a:t> meet at a common end point called a </a:t>
            </a:r>
            <a:r>
              <a:rPr lang="en-US" sz="2800" dirty="0" smtClean="0"/>
              <a:t>vertex</a:t>
            </a:r>
            <a:r>
              <a:rPr lang="en-US" sz="2800" b="0" dirty="0" smtClean="0"/>
              <a:t>.</a:t>
            </a:r>
          </a:p>
          <a:p>
            <a:endParaRPr lang="en-US" sz="2800" b="0" dirty="0" smtClean="0"/>
          </a:p>
          <a:p>
            <a:r>
              <a:rPr lang="en-US" sz="2800" b="0" dirty="0" smtClean="0"/>
              <a:t>A </a:t>
            </a:r>
            <a:r>
              <a:rPr lang="en-US" sz="2800" dirty="0" smtClean="0"/>
              <a:t>ray</a:t>
            </a:r>
            <a:r>
              <a:rPr lang="en-US" sz="2800" b="0" dirty="0" smtClean="0"/>
              <a:t> is a line with a beginning but no end point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9117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parallel, perpendicular &amp; transversal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Parallel Lines –</a:t>
            </a:r>
            <a:r>
              <a:rPr lang="en-US" sz="2000" b="0" dirty="0" smtClean="0"/>
              <a:t> are two lines that are always </a:t>
            </a:r>
            <a:r>
              <a:rPr lang="en-US" sz="2000" dirty="0" smtClean="0"/>
              <a:t>equal </a:t>
            </a:r>
            <a:r>
              <a:rPr lang="en-US" sz="2000" b="0" dirty="0" smtClean="0"/>
              <a:t>distance apart. The never </a:t>
            </a:r>
            <a:r>
              <a:rPr lang="en-US" sz="2000" dirty="0" smtClean="0"/>
              <a:t>intersect</a:t>
            </a:r>
            <a:r>
              <a:rPr lang="en-US" sz="2000" b="0" dirty="0" smtClean="0"/>
              <a:t> each other.</a:t>
            </a:r>
          </a:p>
          <a:p>
            <a:endParaRPr lang="en-US" sz="2000" b="0" dirty="0"/>
          </a:p>
          <a:p>
            <a:r>
              <a:rPr lang="en-US" sz="2000" dirty="0" smtClean="0"/>
              <a:t>Perpendicular Lines </a:t>
            </a:r>
            <a:r>
              <a:rPr lang="en-US" sz="2000" b="0" dirty="0" smtClean="0"/>
              <a:t>– are two lines that are </a:t>
            </a:r>
            <a:r>
              <a:rPr lang="en-US" sz="2000" dirty="0" smtClean="0"/>
              <a:t>right</a:t>
            </a:r>
            <a:r>
              <a:rPr lang="en-US" sz="2000" b="0" dirty="0" smtClean="0"/>
              <a:t> angles from each other</a:t>
            </a:r>
          </a:p>
          <a:p>
            <a:endParaRPr lang="en-US" sz="2000" b="0" dirty="0"/>
          </a:p>
          <a:p>
            <a:r>
              <a:rPr lang="en-US" sz="2000" dirty="0" smtClean="0"/>
              <a:t>Complementary Angles </a:t>
            </a:r>
            <a:r>
              <a:rPr lang="en-US" sz="2000" b="0" dirty="0" smtClean="0"/>
              <a:t>– two angles that add up to </a:t>
            </a:r>
            <a:r>
              <a:rPr lang="en-US" sz="2000" dirty="0" smtClean="0"/>
              <a:t>90</a:t>
            </a:r>
            <a:r>
              <a:rPr lang="en-US" sz="2000" b="0" dirty="0" smtClean="0"/>
              <a:t> degrees</a:t>
            </a:r>
          </a:p>
          <a:p>
            <a:endParaRPr lang="en-US" sz="2000" b="0" dirty="0" smtClean="0"/>
          </a:p>
          <a:p>
            <a:r>
              <a:rPr lang="en-US" sz="2000" dirty="0" smtClean="0"/>
              <a:t>Supplementary Angles </a:t>
            </a:r>
            <a:r>
              <a:rPr lang="en-US" sz="2000" b="0" dirty="0" smtClean="0"/>
              <a:t>– two angles that add up to </a:t>
            </a:r>
            <a:r>
              <a:rPr lang="en-US" sz="2000" dirty="0" smtClean="0"/>
              <a:t>180</a:t>
            </a:r>
            <a:r>
              <a:rPr lang="en-US" sz="2000" b="0" dirty="0" smtClean="0"/>
              <a:t> degrees</a:t>
            </a:r>
          </a:p>
          <a:p>
            <a:endParaRPr lang="en-US" sz="2000" b="0" dirty="0"/>
          </a:p>
          <a:p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395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parallel, perpendicular &amp; transversal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Intersecting Lines</a:t>
            </a:r>
          </a:p>
          <a:p>
            <a:r>
              <a:rPr lang="en-US" dirty="0" smtClean="0"/>
              <a:t>When two lines intersect each other 4 distinct angles are created</a:t>
            </a:r>
          </a:p>
          <a:p>
            <a:endParaRPr lang="en-US" dirty="0"/>
          </a:p>
          <a:p>
            <a:r>
              <a:rPr lang="en-US" dirty="0" smtClean="0"/>
              <a:t>Adjacent Angles – angles that share a side</a:t>
            </a:r>
          </a:p>
          <a:p>
            <a:endParaRPr lang="en-US" dirty="0"/>
          </a:p>
          <a:p>
            <a:r>
              <a:rPr lang="en-US" dirty="0" smtClean="0"/>
              <a:t>Vertically Opposite Angles – angles created by intersecting lines that share only a vertex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3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parallel, perpendicular &amp; transversal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Properties of Intersecting Lines</a:t>
            </a:r>
          </a:p>
          <a:p>
            <a:endParaRPr lang="en-US" sz="2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/>
              <a:t>Adjacent angles are supplementary angles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/>
              <a:t>Vertically opposite angles are always equal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parallel, perpendicular &amp; transversal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Example 1: Solve for the missing angles</a:t>
            </a:r>
          </a:p>
          <a:p>
            <a:endParaRPr lang="en-US" sz="2400" dirty="0"/>
          </a:p>
          <a:p>
            <a:r>
              <a:rPr lang="en-US" sz="2400" b="0" dirty="0" smtClean="0"/>
              <a:t>&lt;1 is vertically opposite to the 138 degree angle. &lt;1 is 138 degrees</a:t>
            </a:r>
          </a:p>
          <a:p>
            <a:r>
              <a:rPr lang="en-US" sz="2400" b="0" dirty="0" smtClean="0"/>
              <a:t>&lt;2 is supplementary to 138 degree angle. &lt;2 is 42 degrees</a:t>
            </a:r>
          </a:p>
          <a:p>
            <a:r>
              <a:rPr lang="en-US" sz="2400" b="0" dirty="0" smtClean="0"/>
              <a:t>&lt;3 is supplementary to 138 degree angle. &lt;3 is 42 degrees</a:t>
            </a:r>
          </a:p>
          <a:p>
            <a:endParaRPr lang="en-US" sz="2400" dirty="0"/>
          </a:p>
          <a:p>
            <a:r>
              <a:rPr lang="en-US" sz="2400" dirty="0" smtClean="0"/>
              <a:t>Note:  &lt;2 &amp; &lt;3 are vertically opposite and are therefore equal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778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parallel, perpendicular &amp; transversal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Transversal Line </a:t>
            </a:r>
            <a:r>
              <a:rPr lang="en-US" sz="2800" b="0" dirty="0" smtClean="0"/>
              <a:t>– a line that intersects two or more lines</a:t>
            </a:r>
          </a:p>
          <a:p>
            <a:r>
              <a:rPr lang="en-US" sz="2800" b="0" dirty="0" smtClean="0"/>
              <a:t>Corresponding Angles – angles that occupy the same relative position in two different intersections.</a:t>
            </a:r>
          </a:p>
          <a:p>
            <a:endParaRPr lang="en-US" sz="2800" b="0" dirty="0"/>
          </a:p>
          <a:p>
            <a:r>
              <a:rPr lang="en-US" sz="2800" b="0" dirty="0" smtClean="0"/>
              <a:t>Alternate Interior Angles – angles in opposite position between two lines intersected by a transversal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8341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parallel, perpendicular &amp; transversal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0" dirty="0" smtClean="0"/>
          </a:p>
          <a:p>
            <a:r>
              <a:rPr lang="en-US" sz="2400" dirty="0" smtClean="0"/>
              <a:t>Alternate Exterior Angle </a:t>
            </a:r>
            <a:r>
              <a:rPr lang="en-US" sz="2400" b="0" dirty="0" smtClean="0"/>
              <a:t>– angles in opposite position outside two lines intersected by a transversal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2090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Properties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Corresponding Angles are equal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Alternate Interior Angles are equal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Interior angles on the same transversal are supplementary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Exterior angles on the same transversal are supplementary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2057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parallel, perpendicular &amp; transversal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parallel, perpendicular &amp; transversal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in Triangles</a:t>
            </a:r>
          </a:p>
          <a:p>
            <a:endParaRPr lang="en-US" dirty="0"/>
          </a:p>
          <a:p>
            <a:r>
              <a:rPr lang="en-US" dirty="0" smtClean="0"/>
              <a:t>The sum of the interior angles of a triangle is 180 degrees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362200"/>
            <a:ext cx="4800600" cy="415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parallel, perpendicular &amp; transversal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 smtClean="0"/>
              <a:t>Exercise 1.3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15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There are 5 types of angles</a:t>
            </a:r>
          </a:p>
          <a:p>
            <a:r>
              <a:rPr lang="en-US" sz="2800" i="1" dirty="0" smtClean="0"/>
              <a:t>Acute</a:t>
            </a:r>
            <a:r>
              <a:rPr lang="en-US" i="1" dirty="0" smtClean="0"/>
              <a:t> </a:t>
            </a:r>
            <a:r>
              <a:rPr lang="en-US" sz="2800" i="1" dirty="0" smtClean="0"/>
              <a:t> Angle</a:t>
            </a:r>
            <a:r>
              <a:rPr lang="en-US" sz="2800" b="0" dirty="0" smtClean="0"/>
              <a:t>: an angle of </a:t>
            </a:r>
            <a:r>
              <a:rPr lang="en-US" sz="2800" dirty="0" smtClean="0"/>
              <a:t>less</a:t>
            </a:r>
            <a:r>
              <a:rPr lang="en-US" sz="2800" b="0" dirty="0" smtClean="0"/>
              <a:t> than 90 degrees</a:t>
            </a:r>
          </a:p>
          <a:p>
            <a:endParaRPr lang="en-US" sz="2800" b="0" dirty="0"/>
          </a:p>
          <a:p>
            <a:r>
              <a:rPr lang="en-US" sz="2800" i="1" dirty="0" smtClean="0"/>
              <a:t>Right Angle</a:t>
            </a:r>
            <a:r>
              <a:rPr lang="en-US" sz="2800" b="0" dirty="0" smtClean="0"/>
              <a:t>: an angle that is exactly 90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 similar triangles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 to triangles</a:t>
            </a:r>
          </a:p>
          <a:p>
            <a:r>
              <a:rPr lang="en-US" sz="2800" b="0" dirty="0" smtClean="0"/>
              <a:t>Triangles are labeled by their </a:t>
            </a:r>
            <a:r>
              <a:rPr lang="en-US" sz="2800" dirty="0" smtClean="0"/>
              <a:t>vertices  </a:t>
            </a:r>
          </a:p>
          <a:p>
            <a:r>
              <a:rPr lang="en-US" sz="2800" dirty="0" smtClean="0"/>
              <a:t>Angles can be named in one of 2 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/>
              <a:t>By the specific </a:t>
            </a:r>
            <a:r>
              <a:rPr lang="en-US" sz="2800" dirty="0" smtClean="0"/>
              <a:t>vertex</a:t>
            </a:r>
            <a:r>
              <a:rPr lang="en-US" sz="2800" b="0" dirty="0" smtClean="0"/>
              <a:t> (</a:t>
            </a:r>
            <a:r>
              <a:rPr lang="en-US" sz="2800" b="0" dirty="0"/>
              <a:t> </a:t>
            </a:r>
            <a:r>
              <a:rPr lang="en-US" sz="2800" b="0" dirty="0" smtClean="0"/>
              <a:t>&lt;A)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/>
              <a:t>By the 3 angles that </a:t>
            </a:r>
            <a:r>
              <a:rPr lang="en-US" sz="2800" dirty="0" smtClean="0"/>
              <a:t>make up </a:t>
            </a:r>
            <a:r>
              <a:rPr lang="en-US" sz="2800" b="0" dirty="0" smtClean="0"/>
              <a:t>the angle &lt;BAC or </a:t>
            </a:r>
            <a:r>
              <a:rPr lang="en-US" sz="2800" dirty="0" smtClean="0"/>
              <a:t>&lt;CAB</a:t>
            </a:r>
            <a:endParaRPr lang="en-US" sz="2800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similar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Slides can be named in one of two 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By the </a:t>
            </a:r>
            <a:r>
              <a:rPr lang="en-US" sz="2400" dirty="0" smtClean="0"/>
              <a:t>vertices</a:t>
            </a:r>
            <a:r>
              <a:rPr lang="en-US" sz="2400" b="0" dirty="0" smtClean="0"/>
              <a:t> that define the side i.e. 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By the  lower case letter of the vertex </a:t>
            </a:r>
            <a:r>
              <a:rPr lang="en-US" sz="2400" dirty="0" smtClean="0"/>
              <a:t>opposite</a:t>
            </a:r>
            <a:r>
              <a:rPr lang="en-US" sz="2400" b="0" dirty="0" smtClean="0"/>
              <a:t> the side (side AC would be labeled b)</a:t>
            </a:r>
          </a:p>
          <a:p>
            <a:pPr marL="0" indent="0"/>
            <a:endParaRPr lang="en-US" sz="2400" b="0" dirty="0"/>
          </a:p>
          <a:p>
            <a:pPr marL="0" indent="0"/>
            <a:r>
              <a:rPr lang="en-US" sz="2400" b="0" dirty="0" smtClean="0"/>
              <a:t>Remember: the interior angles of a triangle add up to 180 degrees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324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similar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triangles</a:t>
            </a:r>
          </a:p>
          <a:p>
            <a:endParaRPr lang="en-US" dirty="0"/>
          </a:p>
          <a:p>
            <a:r>
              <a:rPr lang="en-US" dirty="0" smtClean="0"/>
              <a:t>Similar Figures – have the same proportions but are usually different sizes</a:t>
            </a:r>
          </a:p>
          <a:p>
            <a:r>
              <a:rPr lang="en-US" dirty="0" smtClean="0"/>
              <a:t>The figures are proportional to each other</a:t>
            </a:r>
          </a:p>
          <a:p>
            <a:endParaRPr lang="en-US" dirty="0"/>
          </a:p>
          <a:p>
            <a:r>
              <a:rPr lang="en-US" dirty="0" smtClean="0"/>
              <a:t>Proportional – when 2 quantities have a constant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similar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Corresponding Sides - </a:t>
            </a:r>
          </a:p>
          <a:p>
            <a:r>
              <a:rPr lang="en-US" b="0" dirty="0" smtClean="0"/>
              <a:t>Two sides that occupy the same relative </a:t>
            </a:r>
            <a:r>
              <a:rPr lang="en-US" dirty="0" smtClean="0"/>
              <a:t>position</a:t>
            </a:r>
            <a:r>
              <a:rPr lang="en-US" b="0" dirty="0" smtClean="0"/>
              <a:t> in similar figures.</a:t>
            </a:r>
          </a:p>
          <a:p>
            <a:endParaRPr lang="en-US" b="0" dirty="0"/>
          </a:p>
          <a:p>
            <a:r>
              <a:rPr lang="en-US" b="0" dirty="0" smtClean="0"/>
              <a:t>Corresponding Angles –</a:t>
            </a:r>
          </a:p>
          <a:p>
            <a:r>
              <a:rPr lang="en-US" b="0" dirty="0" smtClean="0"/>
              <a:t>Two angles that occupy the same</a:t>
            </a:r>
            <a:r>
              <a:rPr lang="en-US" dirty="0" smtClean="0"/>
              <a:t> relative </a:t>
            </a:r>
            <a:r>
              <a:rPr lang="en-US" b="0" dirty="0" smtClean="0"/>
              <a:t>position in similar figures.</a:t>
            </a:r>
          </a:p>
          <a:p>
            <a:endParaRPr lang="en-US" b="0" dirty="0"/>
          </a:p>
          <a:p>
            <a:r>
              <a:rPr lang="en-US" b="0" dirty="0" smtClean="0"/>
              <a:t>Two figures are similar if their corresponding sides are </a:t>
            </a:r>
            <a:r>
              <a:rPr lang="en-US" dirty="0" smtClean="0"/>
              <a:t>proportional </a:t>
            </a:r>
            <a:r>
              <a:rPr lang="en-US" b="0" dirty="0" smtClean="0"/>
              <a:t>AND their corresponding angles are </a:t>
            </a:r>
            <a:r>
              <a:rPr lang="en-US" dirty="0" smtClean="0"/>
              <a:t>equal.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similar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triangles are similar if one of the two following requirements are true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Any 2 of the 3 corresponding angles are equal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One pair of corresponding angles is equal and the corresponding adjacent (beside) to these angles is </a:t>
            </a:r>
            <a:r>
              <a:rPr lang="en-US" dirty="0" err="1" smtClean="0"/>
              <a:t>porportional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</a:p>
          <a:p>
            <a:r>
              <a:rPr lang="en-US" dirty="0" smtClean="0"/>
              <a:t>Are the triangles similar? Why?</a:t>
            </a:r>
          </a:p>
          <a:p>
            <a:pPr>
              <a:buAutoNum type="arabicParenR"/>
            </a:pPr>
            <a:r>
              <a:rPr lang="en-US" dirty="0" smtClean="0"/>
              <a:t>yes: all the angles are the same</a:t>
            </a:r>
          </a:p>
          <a:p>
            <a:pPr>
              <a:buAutoNum type="arabicParenR"/>
            </a:pPr>
            <a:r>
              <a:rPr lang="en-US" dirty="0" smtClean="0"/>
              <a:t>Yes: one pair of corresponding angles are the same and adjacent sides are </a:t>
            </a:r>
            <a:r>
              <a:rPr lang="en-US" dirty="0" err="1" smtClean="0"/>
              <a:t>porportional</a:t>
            </a:r>
            <a:endParaRPr lang="en-US" dirty="0" smtClean="0"/>
          </a:p>
          <a:p>
            <a:pPr>
              <a:buAutoNum type="arabicParenR"/>
            </a:pPr>
            <a:r>
              <a:rPr lang="en-US" dirty="0" smtClean="0"/>
              <a:t>Yes: all the angles are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924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Cross Multiplication:</a:t>
            </a:r>
          </a:p>
          <a:p>
            <a:endParaRPr lang="en-US" dirty="0"/>
          </a:p>
          <a:p>
            <a:r>
              <a:rPr lang="en-US" dirty="0" smtClean="0"/>
              <a:t>     15/36 = a/60</a:t>
            </a:r>
          </a:p>
          <a:p>
            <a:r>
              <a:rPr lang="en-US" dirty="0" smtClean="0"/>
              <a:t>Solve for a</a:t>
            </a:r>
          </a:p>
          <a:p>
            <a:r>
              <a:rPr lang="en-US" dirty="0"/>
              <a:t> </a:t>
            </a:r>
            <a:r>
              <a:rPr lang="en-US" dirty="0" smtClean="0"/>
              <a:t>a = (15* 60)/36</a:t>
            </a:r>
          </a:p>
          <a:p>
            <a:endParaRPr lang="en-US" dirty="0"/>
          </a:p>
          <a:p>
            <a:r>
              <a:rPr lang="en-US" dirty="0" smtClean="0"/>
              <a:t>	5/3.5 = 8/y</a:t>
            </a:r>
          </a:p>
          <a:p>
            <a:r>
              <a:rPr lang="en-US" dirty="0" smtClean="0"/>
              <a:t>Solve for y</a:t>
            </a:r>
          </a:p>
          <a:p>
            <a:r>
              <a:rPr lang="en-US" dirty="0"/>
              <a:t>	</a:t>
            </a:r>
            <a:r>
              <a:rPr lang="en-US" dirty="0" smtClean="0"/>
              <a:t>y = (8 * 3.5)/5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829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</a:p>
          <a:p>
            <a:r>
              <a:rPr lang="en-US" dirty="0" smtClean="0"/>
              <a:t>Determine the missing side:</a:t>
            </a:r>
          </a:p>
          <a:p>
            <a:r>
              <a:rPr lang="en-US" dirty="0" smtClean="0"/>
              <a:t>   a) create a ratio using corresponding sides</a:t>
            </a:r>
          </a:p>
          <a:p>
            <a:r>
              <a:rPr lang="en-US" dirty="0"/>
              <a:t>	</a:t>
            </a:r>
            <a:r>
              <a:rPr lang="en-US" dirty="0" smtClean="0"/>
              <a:t>6/24 = 5/f</a:t>
            </a:r>
          </a:p>
          <a:p>
            <a:r>
              <a:rPr lang="en-US" dirty="0"/>
              <a:t> </a:t>
            </a:r>
            <a:r>
              <a:rPr lang="en-US" dirty="0" smtClean="0"/>
              <a:t>  b) cross multiple to solve for the missing value</a:t>
            </a:r>
          </a:p>
          <a:p>
            <a:endParaRPr lang="en-US" dirty="0"/>
          </a:p>
          <a:p>
            <a:r>
              <a:rPr lang="en-US" dirty="0" smtClean="0"/>
              <a:t>	f= (5 * 24)/6</a:t>
            </a:r>
          </a:p>
          <a:p>
            <a:r>
              <a:rPr lang="en-US" dirty="0"/>
              <a:t> </a:t>
            </a:r>
            <a:r>
              <a:rPr lang="en-US" dirty="0" smtClean="0"/>
              <a:t>     f =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24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the missing sides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5.8/36 = 4.6/m</a:t>
            </a:r>
          </a:p>
          <a:p>
            <a:r>
              <a:rPr lang="en-US" dirty="0"/>
              <a:t> </a:t>
            </a:r>
            <a:r>
              <a:rPr lang="en-US" dirty="0" smtClean="0"/>
              <a:t>    m= 28.55</a:t>
            </a:r>
          </a:p>
          <a:p>
            <a:endParaRPr lang="en-US" dirty="0"/>
          </a:p>
          <a:p>
            <a:r>
              <a:rPr lang="en-US" dirty="0" smtClean="0"/>
              <a:t>     5.8/36 = 3/o</a:t>
            </a:r>
          </a:p>
          <a:p>
            <a:r>
              <a:rPr lang="en-US" dirty="0"/>
              <a:t> </a:t>
            </a:r>
            <a:r>
              <a:rPr lang="en-US" dirty="0" smtClean="0"/>
              <a:t>    o= 18.62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785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5:</a:t>
            </a:r>
          </a:p>
          <a:p>
            <a:r>
              <a:rPr lang="en-US" dirty="0" smtClean="0"/>
              <a:t>Are they similar?</a:t>
            </a:r>
          </a:p>
          <a:p>
            <a:r>
              <a:rPr lang="en-US" dirty="0" smtClean="0"/>
              <a:t>Add the given angles and subtract from 180. Are all 3 angles the same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NO</a:t>
            </a:r>
            <a:endParaRPr lang="en-US" dirty="0" smtClean="0"/>
          </a:p>
          <a:p>
            <a:r>
              <a:rPr lang="en-US" dirty="0" smtClean="0"/>
              <a:t>Triangles are </a:t>
            </a:r>
            <a:r>
              <a:rPr lang="en-US" smtClean="0"/>
              <a:t>not similar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45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Obtuse Angle </a:t>
            </a:r>
            <a:r>
              <a:rPr lang="en-US" sz="2800" dirty="0" smtClean="0"/>
              <a:t>– </a:t>
            </a:r>
            <a:r>
              <a:rPr lang="en-US" sz="2800" b="0" dirty="0" smtClean="0"/>
              <a:t>an angle that is </a:t>
            </a:r>
            <a:r>
              <a:rPr lang="en-US" sz="2800" dirty="0" smtClean="0"/>
              <a:t>greater</a:t>
            </a:r>
            <a:r>
              <a:rPr lang="en-US" sz="2800" b="0" dirty="0" smtClean="0"/>
              <a:t> than 90 degrees but l</a:t>
            </a:r>
            <a:r>
              <a:rPr lang="en-US" sz="2800" dirty="0" smtClean="0"/>
              <a:t>ess</a:t>
            </a:r>
            <a:r>
              <a:rPr lang="en-US" sz="2800" b="0" dirty="0" smtClean="0"/>
              <a:t> than 180 degrees</a:t>
            </a:r>
          </a:p>
          <a:p>
            <a:endParaRPr lang="en-US" sz="2800" b="0" dirty="0"/>
          </a:p>
          <a:p>
            <a:r>
              <a:rPr lang="en-US" sz="2800" i="1" dirty="0" smtClean="0"/>
              <a:t>Straight Angle </a:t>
            </a:r>
            <a:r>
              <a:rPr lang="en-US" sz="2800" b="0" dirty="0" smtClean="0"/>
              <a:t>– an angle that is </a:t>
            </a:r>
            <a:r>
              <a:rPr lang="en-US" sz="2800" dirty="0" smtClean="0"/>
              <a:t>exactly</a:t>
            </a:r>
            <a:r>
              <a:rPr lang="en-US" sz="2800" b="0" dirty="0" smtClean="0"/>
              <a:t> 180 degrees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6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do exercise 1.4</a:t>
            </a:r>
          </a:p>
          <a:p>
            <a:r>
              <a:rPr lang="en-US" dirty="0"/>
              <a:t>	</a:t>
            </a:r>
            <a:r>
              <a:rPr lang="en-US" dirty="0" smtClean="0"/>
              <a:t>		answers are in the back of the booklet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090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 Sketching and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solving word problems make sure to read the question carefully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Always make a diagram and label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Watch the wording! There are differences between “the length is 6 cm” and “lengthened by 6 cm”. The latter means to add 6 cm to the original length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836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 and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Do exercise 1.5</a:t>
            </a:r>
          </a:p>
          <a:p>
            <a:r>
              <a:rPr lang="en-US" dirty="0"/>
              <a:t>	</a:t>
            </a:r>
            <a:r>
              <a:rPr lang="en-US" dirty="0" smtClean="0"/>
              <a:t>	Answer are in the back of your booklet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Complete Unit review and study for the unit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3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Reflex Angles –</a:t>
            </a:r>
            <a:r>
              <a:rPr lang="en-US" sz="2800" b="0" dirty="0" smtClean="0"/>
              <a:t> an angle that is </a:t>
            </a:r>
            <a:r>
              <a:rPr lang="en-US" sz="2800" dirty="0" smtClean="0"/>
              <a:t>greater</a:t>
            </a:r>
            <a:r>
              <a:rPr lang="en-US" sz="2800" b="0" dirty="0" smtClean="0"/>
              <a:t> than 180 degrees</a:t>
            </a:r>
          </a:p>
          <a:p>
            <a:endParaRPr lang="en-US" sz="2800" b="0" dirty="0"/>
          </a:p>
          <a:p>
            <a:r>
              <a:rPr lang="en-US" sz="2800" b="0" dirty="0" smtClean="0"/>
              <a:t>Note: a full rotation is 360 degrees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15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Name the type of angle for the following:</a:t>
            </a:r>
          </a:p>
          <a:p>
            <a:pPr marL="514350" indent="-514350">
              <a:buAutoNum type="alphaLcParenR"/>
            </a:pPr>
            <a:r>
              <a:rPr lang="en-US" sz="2800" b="0" dirty="0" smtClean="0"/>
              <a:t>129 degrees    (Obtuse)</a:t>
            </a:r>
          </a:p>
          <a:p>
            <a:pPr marL="514350" indent="-514350">
              <a:buAutoNum type="alphaLcParenR"/>
            </a:pPr>
            <a:r>
              <a:rPr lang="en-US" sz="2800" b="0" dirty="0" smtClean="0"/>
              <a:t>47 degrees	(acute)</a:t>
            </a:r>
          </a:p>
          <a:p>
            <a:pPr marL="514350" indent="-514350">
              <a:buAutoNum type="alphaLcParenR"/>
            </a:pPr>
            <a:r>
              <a:rPr lang="en-US" sz="2800" b="0" dirty="0" smtClean="0"/>
              <a:t>180 degrees   (straight)</a:t>
            </a:r>
          </a:p>
          <a:p>
            <a:pPr marL="514350" indent="-514350">
              <a:buAutoNum type="alphaLcParenR"/>
            </a:pPr>
            <a:r>
              <a:rPr lang="en-US" sz="2800" b="0" dirty="0" smtClean="0"/>
              <a:t>90 degrees     (right)</a:t>
            </a:r>
          </a:p>
          <a:p>
            <a:pPr marL="514350" indent="-514350">
              <a:buAutoNum type="alphaLcParenR"/>
            </a:pPr>
            <a:r>
              <a:rPr lang="en-US" sz="2800" b="0" dirty="0" smtClean="0"/>
              <a:t>315 degrees	(reflex)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8073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Measuring Angles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Angles are measured with a tool called a protractor.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The crossbar in the centre of the protractor should be lined up with the vertex of the angle</a:t>
            </a:r>
          </a:p>
          <a:p>
            <a:pPr marL="0" indent="0"/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479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The horizontal line (0) must line up with one of the rays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Read where the second ray crosses the scale.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Whether you read the inside scale or outside scale depends on the orientation of the protractor.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2031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angles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55 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135 degrees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11748</TotalTime>
  <Words>1247</Words>
  <Application>Microsoft Office PowerPoint</Application>
  <PresentationFormat>On-screen Show (4:3)</PresentationFormat>
  <Paragraphs>228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Angles</vt:lpstr>
      <vt:lpstr>Angle construction &amp; similar triangles</vt:lpstr>
      <vt:lpstr>1.1 angles </vt:lpstr>
      <vt:lpstr>1.1 angles</vt:lpstr>
      <vt:lpstr>1.1 Angles</vt:lpstr>
      <vt:lpstr>1.1 Angles</vt:lpstr>
      <vt:lpstr>1.1 Angles Example 1</vt:lpstr>
      <vt:lpstr>1.1 angles</vt:lpstr>
      <vt:lpstr>1.1 angles</vt:lpstr>
      <vt:lpstr>1.1 angles example 2</vt:lpstr>
      <vt:lpstr>1.1 Angles: example 3</vt:lpstr>
      <vt:lpstr>1.1 angles</vt:lpstr>
      <vt:lpstr>1.2 angles drawing &amp; Bisecting</vt:lpstr>
      <vt:lpstr>1.2 angles – drawing &amp; bisecting</vt:lpstr>
      <vt:lpstr>1.2 Angles – drawing &amp; bisecting</vt:lpstr>
      <vt:lpstr>1.2 angles – Drawing &amp; bisecting</vt:lpstr>
      <vt:lpstr>1.2 angles – drawing &amp; bisecting</vt:lpstr>
      <vt:lpstr>1.2 angles – drawing &amp; bisecting </vt:lpstr>
      <vt:lpstr>1.2 angles: drawing &amp; bisecting</vt:lpstr>
      <vt:lpstr>1.2 Angles – drawing &amp; bisecting</vt:lpstr>
      <vt:lpstr>1.3 parallel, perpendicular &amp; transversal lines</vt:lpstr>
      <vt:lpstr>1.3 parallel, perpendicular &amp; transversal lines</vt:lpstr>
      <vt:lpstr>1.3 parallel, perpendicular &amp; transversal lines</vt:lpstr>
      <vt:lpstr>1.3 parallel, perpendicular &amp; transversal lines</vt:lpstr>
      <vt:lpstr>1.3 parallel, perpendicular &amp; transversal lines</vt:lpstr>
      <vt:lpstr>1.3 parallel, perpendicular &amp; transversal lines</vt:lpstr>
      <vt:lpstr>PowerPoint Presentation</vt:lpstr>
      <vt:lpstr>1.3 parallel, perpendicular &amp; transversal lines</vt:lpstr>
      <vt:lpstr>1.3 parallel, perpendicular &amp; transversal lines</vt:lpstr>
      <vt:lpstr>1.3 parallel, perpendicular &amp; transversal lines</vt:lpstr>
      <vt:lpstr>1.4 similar triangles  </vt:lpstr>
      <vt:lpstr>1.4 similar triangles</vt:lpstr>
      <vt:lpstr>1.4 similar triangles</vt:lpstr>
      <vt:lpstr>1.4 similar triangles</vt:lpstr>
      <vt:lpstr>1.4 similar triangles</vt:lpstr>
      <vt:lpstr>1.4 Similar triangles</vt:lpstr>
      <vt:lpstr>1.4 similar triangles</vt:lpstr>
      <vt:lpstr>1.4 similar triangles</vt:lpstr>
      <vt:lpstr>1.4 similar triangles</vt:lpstr>
      <vt:lpstr>1.4 similar triangles</vt:lpstr>
      <vt:lpstr>1.4 similar triangles</vt:lpstr>
      <vt:lpstr>1.5 Sketching and word problems</vt:lpstr>
      <vt:lpstr>Sketching and word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 construction &amp; similar triangles</dc:title>
  <dc:creator>Karen Latimer</dc:creator>
  <cp:lastModifiedBy>Karen Latimer</cp:lastModifiedBy>
  <cp:revision>32</cp:revision>
  <dcterms:created xsi:type="dcterms:W3CDTF">2020-09-11T19:18:29Z</dcterms:created>
  <dcterms:modified xsi:type="dcterms:W3CDTF">2020-10-02T18:45:27Z</dcterms:modified>
</cp:coreProperties>
</file>